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256" r:id="rId2"/>
    <p:sldId id="258" r:id="rId3"/>
    <p:sldId id="259" r:id="rId4"/>
    <p:sldId id="260" r:id="rId5"/>
    <p:sldId id="273" r:id="rId6"/>
    <p:sldId id="263" r:id="rId7"/>
    <p:sldId id="262" r:id="rId8"/>
    <p:sldId id="481" r:id="rId9"/>
    <p:sldId id="482" r:id="rId10"/>
    <p:sldId id="264" r:id="rId11"/>
    <p:sldId id="471" r:id="rId12"/>
    <p:sldId id="472" r:id="rId13"/>
    <p:sldId id="478" r:id="rId14"/>
    <p:sldId id="479" r:id="rId15"/>
    <p:sldId id="473" r:id="rId16"/>
    <p:sldId id="271" r:id="rId17"/>
    <p:sldId id="480" r:id="rId18"/>
    <p:sldId id="272" r:id="rId19"/>
    <p:sldId id="274" r:id="rId20"/>
    <p:sldId id="265" r:id="rId21"/>
    <p:sldId id="266" r:id="rId22"/>
    <p:sldId id="268" r:id="rId23"/>
    <p:sldId id="267" r:id="rId24"/>
    <p:sldId id="270" r:id="rId25"/>
    <p:sldId id="269" r:id="rId26"/>
    <p:sldId id="476" r:id="rId27"/>
    <p:sldId id="261" r:id="rId28"/>
    <p:sldId id="470" r:id="rId29"/>
    <p:sldId id="278" r:id="rId30"/>
    <p:sldId id="293" r:id="rId31"/>
    <p:sldId id="441" r:id="rId32"/>
    <p:sldId id="459" r:id="rId33"/>
    <p:sldId id="364" r:id="rId34"/>
    <p:sldId id="483" r:id="rId35"/>
    <p:sldId id="345" r:id="rId36"/>
    <p:sldId id="346" r:id="rId37"/>
    <p:sldId id="347" r:id="rId38"/>
    <p:sldId id="348" r:id="rId39"/>
    <p:sldId id="349" r:id="rId40"/>
    <p:sldId id="350" r:id="rId41"/>
    <p:sldId id="351" r:id="rId42"/>
    <p:sldId id="352" r:id="rId43"/>
    <p:sldId id="353" r:id="rId44"/>
    <p:sldId id="354" r:id="rId45"/>
    <p:sldId id="355" r:id="rId46"/>
    <p:sldId id="356" r:id="rId47"/>
    <p:sldId id="357" r:id="rId48"/>
    <p:sldId id="358" r:id="rId49"/>
    <p:sldId id="359" r:id="rId50"/>
    <p:sldId id="465" r:id="rId51"/>
    <p:sldId id="466" r:id="rId52"/>
    <p:sldId id="434" r:id="rId53"/>
    <p:sldId id="365" r:id="rId54"/>
    <p:sldId id="446" r:id="rId55"/>
    <p:sldId id="447" r:id="rId56"/>
    <p:sldId id="455" r:id="rId57"/>
    <p:sldId id="324" r:id="rId58"/>
    <p:sldId id="326"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12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96795-8A9C-4117-9C6D-8CD0F01F273A}" type="doc">
      <dgm:prSet loTypeId="urn:microsoft.com/office/officeart/2005/8/layout/cycle6" loCatId="cycle" qsTypeId="urn:microsoft.com/office/officeart/2005/8/quickstyle/simple5" qsCatId="simple" csTypeId="urn:microsoft.com/office/officeart/2005/8/colors/accent1_4" csCatId="accent1" phldr="1"/>
      <dgm:spPr/>
      <dgm:t>
        <a:bodyPr/>
        <a:lstStyle/>
        <a:p>
          <a:endParaRPr lang="en-SG"/>
        </a:p>
      </dgm:t>
    </dgm:pt>
    <dgm:pt modelId="{62183C1B-8CE8-4168-92CE-C8F408268AB9}">
      <dgm:prSet custT="1"/>
      <dgm:spPr/>
      <dgm:t>
        <a:bodyPr/>
        <a:lstStyle/>
        <a:p>
          <a:r>
            <a:rPr lang="en-SG" sz="1500" b="1" dirty="0">
              <a:latin typeface="Calibri" panose="020F0502020204030204" pitchFamily="34" charset="0"/>
              <a:cs typeface="Calibri" panose="020F0502020204030204" pitchFamily="34" charset="0"/>
            </a:rPr>
            <a:t>Professionalism</a:t>
          </a:r>
        </a:p>
      </dgm:t>
    </dgm:pt>
    <dgm:pt modelId="{95A8765F-26EF-401C-9D60-1B6551CDD79F}" type="parTrans" cxnId="{B7378F14-FA7E-4C02-B9B6-6946EB7D79F1}">
      <dgm:prSet/>
      <dgm:spPr/>
      <dgm:t>
        <a:bodyPr/>
        <a:lstStyle/>
        <a:p>
          <a:endParaRPr lang="en-SG" sz="1700" b="1">
            <a:latin typeface="Calibri" panose="020F0502020204030204" pitchFamily="34" charset="0"/>
            <a:cs typeface="Calibri" panose="020F0502020204030204" pitchFamily="34" charset="0"/>
          </a:endParaRPr>
        </a:p>
      </dgm:t>
    </dgm:pt>
    <dgm:pt modelId="{5BF46446-733F-4A98-B5CC-2A45141E7515}" type="sibTrans" cxnId="{B7378F14-FA7E-4C02-B9B6-6946EB7D79F1}">
      <dgm:prSet/>
      <dgm:spPr/>
      <dgm:t>
        <a:bodyPr/>
        <a:lstStyle/>
        <a:p>
          <a:endParaRPr lang="en-SG" sz="1700" b="1">
            <a:latin typeface="Calibri" panose="020F0502020204030204" pitchFamily="34" charset="0"/>
            <a:cs typeface="Calibri" panose="020F0502020204030204" pitchFamily="34" charset="0"/>
          </a:endParaRPr>
        </a:p>
      </dgm:t>
    </dgm:pt>
    <dgm:pt modelId="{302E166E-F874-4AAC-ABC0-66D67EFC4ABA}">
      <dgm:prSet custT="1"/>
      <dgm:spPr/>
      <dgm:t>
        <a:bodyPr/>
        <a:lstStyle/>
        <a:p>
          <a:r>
            <a:rPr lang="en-US" sz="1700" b="1" dirty="0">
              <a:latin typeface="Calibri" panose="020F0502020204030204" pitchFamily="34" charset="0"/>
              <a:cs typeface="Calibri" panose="020F0502020204030204" pitchFamily="34" charset="0"/>
            </a:rPr>
            <a:t>Integrity</a:t>
          </a:r>
          <a:endParaRPr lang="en-SG" sz="1700" b="1" dirty="0">
            <a:latin typeface="Calibri" panose="020F0502020204030204" pitchFamily="34" charset="0"/>
            <a:cs typeface="Calibri" panose="020F0502020204030204" pitchFamily="34" charset="0"/>
          </a:endParaRPr>
        </a:p>
      </dgm:t>
    </dgm:pt>
    <dgm:pt modelId="{38E29DB4-F2E8-4F75-BEA5-B0916A610905}" type="parTrans" cxnId="{8ADF4807-1CEA-406F-9863-A112922DF1F4}">
      <dgm:prSet/>
      <dgm:spPr/>
      <dgm:t>
        <a:bodyPr/>
        <a:lstStyle/>
        <a:p>
          <a:endParaRPr lang="en-SG" sz="1700" b="1">
            <a:latin typeface="Calibri" panose="020F0502020204030204" pitchFamily="34" charset="0"/>
            <a:cs typeface="Calibri" panose="020F0502020204030204" pitchFamily="34" charset="0"/>
          </a:endParaRPr>
        </a:p>
      </dgm:t>
    </dgm:pt>
    <dgm:pt modelId="{EAC861DF-D027-4779-BBFA-BD1E873210E0}" type="sibTrans" cxnId="{8ADF4807-1CEA-406F-9863-A112922DF1F4}">
      <dgm:prSet/>
      <dgm:spPr/>
      <dgm:t>
        <a:bodyPr/>
        <a:lstStyle/>
        <a:p>
          <a:endParaRPr lang="en-SG" sz="1700" b="1">
            <a:latin typeface="Calibri" panose="020F0502020204030204" pitchFamily="34" charset="0"/>
            <a:cs typeface="Calibri" panose="020F0502020204030204" pitchFamily="34" charset="0"/>
          </a:endParaRPr>
        </a:p>
      </dgm:t>
    </dgm:pt>
    <dgm:pt modelId="{FF4502DE-E6C9-4BBC-8EBA-8B5F6136FAC5}">
      <dgm:prSet custT="1"/>
      <dgm:spPr/>
      <dgm:t>
        <a:bodyPr/>
        <a:lstStyle/>
        <a:p>
          <a:r>
            <a:rPr lang="en-SG" sz="1700" b="1" dirty="0">
              <a:latin typeface="Calibri" panose="020F0502020204030204" pitchFamily="34" charset="0"/>
              <a:cs typeface="Calibri" panose="020F0502020204030204" pitchFamily="34" charset="0"/>
            </a:rPr>
            <a:t>Customer Care</a:t>
          </a:r>
        </a:p>
      </dgm:t>
    </dgm:pt>
    <dgm:pt modelId="{5EA94D99-7066-4B52-98B0-EBD4775754C9}" type="parTrans" cxnId="{16A3CF98-8F7E-451D-A5BF-D144F1F98917}">
      <dgm:prSet/>
      <dgm:spPr/>
      <dgm:t>
        <a:bodyPr/>
        <a:lstStyle/>
        <a:p>
          <a:endParaRPr lang="en-SG" sz="1700" b="1">
            <a:latin typeface="Calibri" panose="020F0502020204030204" pitchFamily="34" charset="0"/>
            <a:cs typeface="Calibri" panose="020F0502020204030204" pitchFamily="34" charset="0"/>
          </a:endParaRPr>
        </a:p>
      </dgm:t>
    </dgm:pt>
    <dgm:pt modelId="{78F5B671-9201-40CE-BD59-306D598490D8}" type="sibTrans" cxnId="{16A3CF98-8F7E-451D-A5BF-D144F1F98917}">
      <dgm:prSet/>
      <dgm:spPr/>
      <dgm:t>
        <a:bodyPr/>
        <a:lstStyle/>
        <a:p>
          <a:endParaRPr lang="en-SG" sz="1700" b="1">
            <a:latin typeface="Calibri" panose="020F0502020204030204" pitchFamily="34" charset="0"/>
            <a:cs typeface="Calibri" panose="020F0502020204030204" pitchFamily="34" charset="0"/>
          </a:endParaRPr>
        </a:p>
      </dgm:t>
    </dgm:pt>
    <dgm:pt modelId="{BFF22296-A245-4871-A62C-FFBC4C900191}">
      <dgm:prSet custT="1"/>
      <dgm:spPr/>
      <dgm:t>
        <a:bodyPr/>
        <a:lstStyle/>
        <a:p>
          <a:r>
            <a:rPr lang="en-SG" sz="1500" b="1" dirty="0">
              <a:latin typeface="Calibri" panose="020F0502020204030204" pitchFamily="34" charset="0"/>
              <a:cs typeface="Calibri" panose="020F0502020204030204" pitchFamily="34" charset="0"/>
            </a:rPr>
            <a:t>Communication</a:t>
          </a:r>
        </a:p>
      </dgm:t>
    </dgm:pt>
    <dgm:pt modelId="{67139F0F-914F-4794-9F76-95FD3FE55F71}" type="parTrans" cxnId="{6490EF9C-30AB-4EF4-94AC-E4119B457B6E}">
      <dgm:prSet/>
      <dgm:spPr/>
      <dgm:t>
        <a:bodyPr/>
        <a:lstStyle/>
        <a:p>
          <a:endParaRPr lang="en-SG" sz="1700" b="1">
            <a:latin typeface="Calibri" panose="020F0502020204030204" pitchFamily="34" charset="0"/>
            <a:cs typeface="Calibri" panose="020F0502020204030204" pitchFamily="34" charset="0"/>
          </a:endParaRPr>
        </a:p>
      </dgm:t>
    </dgm:pt>
    <dgm:pt modelId="{AEEFE102-5244-498A-89A3-0FACF2C2037B}" type="sibTrans" cxnId="{6490EF9C-30AB-4EF4-94AC-E4119B457B6E}">
      <dgm:prSet/>
      <dgm:spPr/>
      <dgm:t>
        <a:bodyPr/>
        <a:lstStyle/>
        <a:p>
          <a:endParaRPr lang="en-SG" sz="1700" b="1">
            <a:latin typeface="Calibri" panose="020F0502020204030204" pitchFamily="34" charset="0"/>
            <a:cs typeface="Calibri" panose="020F0502020204030204" pitchFamily="34" charset="0"/>
          </a:endParaRPr>
        </a:p>
      </dgm:t>
    </dgm:pt>
    <dgm:pt modelId="{C92687E9-D3FB-4E6C-92E8-85C0664A7D38}">
      <dgm:prSet custT="1"/>
      <dgm:spPr/>
      <dgm:t>
        <a:bodyPr/>
        <a:lstStyle/>
        <a:p>
          <a:r>
            <a:rPr lang="en-SG" sz="1700" b="1">
              <a:latin typeface="Calibri" panose="020F0502020204030204" pitchFamily="34" charset="0"/>
              <a:cs typeface="Calibri" panose="020F0502020204030204" pitchFamily="34" charset="0"/>
            </a:rPr>
            <a:t>Commitment</a:t>
          </a:r>
        </a:p>
      </dgm:t>
    </dgm:pt>
    <dgm:pt modelId="{0E361212-3268-481D-8E74-E0FD455E695C}" type="parTrans" cxnId="{D4B6ADA1-C01B-490B-99AA-AC92C39EEFDE}">
      <dgm:prSet/>
      <dgm:spPr/>
      <dgm:t>
        <a:bodyPr/>
        <a:lstStyle/>
        <a:p>
          <a:endParaRPr lang="en-SG" sz="1700" b="1">
            <a:latin typeface="Calibri" panose="020F0502020204030204" pitchFamily="34" charset="0"/>
            <a:cs typeface="Calibri" panose="020F0502020204030204" pitchFamily="34" charset="0"/>
          </a:endParaRPr>
        </a:p>
      </dgm:t>
    </dgm:pt>
    <dgm:pt modelId="{1544D547-1126-4F2F-82FC-64A10047CEC4}" type="sibTrans" cxnId="{D4B6ADA1-C01B-490B-99AA-AC92C39EEFDE}">
      <dgm:prSet/>
      <dgm:spPr/>
      <dgm:t>
        <a:bodyPr/>
        <a:lstStyle/>
        <a:p>
          <a:endParaRPr lang="en-SG" sz="1700" b="1">
            <a:latin typeface="Calibri" panose="020F0502020204030204" pitchFamily="34" charset="0"/>
            <a:cs typeface="Calibri" panose="020F0502020204030204" pitchFamily="34" charset="0"/>
          </a:endParaRPr>
        </a:p>
      </dgm:t>
    </dgm:pt>
    <dgm:pt modelId="{05B65390-8557-42DA-A32F-4BA3EFC4FC64}" type="pres">
      <dgm:prSet presAssocID="{73E96795-8A9C-4117-9C6D-8CD0F01F273A}" presName="cycle" presStyleCnt="0">
        <dgm:presLayoutVars>
          <dgm:dir/>
          <dgm:resizeHandles val="exact"/>
        </dgm:presLayoutVars>
      </dgm:prSet>
      <dgm:spPr/>
    </dgm:pt>
    <dgm:pt modelId="{A135BF78-FB26-4E44-98A5-9DED9BFE26F0}" type="pres">
      <dgm:prSet presAssocID="{62183C1B-8CE8-4168-92CE-C8F408268AB9}" presName="node" presStyleLbl="node1" presStyleIdx="0" presStyleCnt="5">
        <dgm:presLayoutVars>
          <dgm:bulletEnabled val="1"/>
        </dgm:presLayoutVars>
      </dgm:prSet>
      <dgm:spPr/>
    </dgm:pt>
    <dgm:pt modelId="{E0898F90-F0EB-4143-AD53-9BF9399B0FBF}" type="pres">
      <dgm:prSet presAssocID="{62183C1B-8CE8-4168-92CE-C8F408268AB9}" presName="spNode" presStyleCnt="0"/>
      <dgm:spPr/>
    </dgm:pt>
    <dgm:pt modelId="{FF98651B-206C-4C74-A84D-2BB82B428CC6}" type="pres">
      <dgm:prSet presAssocID="{5BF46446-733F-4A98-B5CC-2A45141E7515}" presName="sibTrans" presStyleLbl="sibTrans1D1" presStyleIdx="0" presStyleCnt="5"/>
      <dgm:spPr/>
    </dgm:pt>
    <dgm:pt modelId="{2EE17F6C-DC47-4C36-961B-EF457A6A9414}" type="pres">
      <dgm:prSet presAssocID="{302E166E-F874-4AAC-ABC0-66D67EFC4ABA}" presName="node" presStyleLbl="node1" presStyleIdx="1" presStyleCnt="5">
        <dgm:presLayoutVars>
          <dgm:bulletEnabled val="1"/>
        </dgm:presLayoutVars>
      </dgm:prSet>
      <dgm:spPr/>
    </dgm:pt>
    <dgm:pt modelId="{DCDCB42B-A4BD-46BA-A40F-54CF3C857D22}" type="pres">
      <dgm:prSet presAssocID="{302E166E-F874-4AAC-ABC0-66D67EFC4ABA}" presName="spNode" presStyleCnt="0"/>
      <dgm:spPr/>
    </dgm:pt>
    <dgm:pt modelId="{3C22DA0D-9F91-430F-8C4A-1C27B8E42F86}" type="pres">
      <dgm:prSet presAssocID="{EAC861DF-D027-4779-BBFA-BD1E873210E0}" presName="sibTrans" presStyleLbl="sibTrans1D1" presStyleIdx="1" presStyleCnt="5"/>
      <dgm:spPr/>
    </dgm:pt>
    <dgm:pt modelId="{59FE8111-4A0A-40FB-917C-AD4CF88E385D}" type="pres">
      <dgm:prSet presAssocID="{FF4502DE-E6C9-4BBC-8EBA-8B5F6136FAC5}" presName="node" presStyleLbl="node1" presStyleIdx="2" presStyleCnt="5">
        <dgm:presLayoutVars>
          <dgm:bulletEnabled val="1"/>
        </dgm:presLayoutVars>
      </dgm:prSet>
      <dgm:spPr/>
    </dgm:pt>
    <dgm:pt modelId="{2B91D81E-667E-4B4F-B252-B3B1B6BBB353}" type="pres">
      <dgm:prSet presAssocID="{FF4502DE-E6C9-4BBC-8EBA-8B5F6136FAC5}" presName="spNode" presStyleCnt="0"/>
      <dgm:spPr/>
    </dgm:pt>
    <dgm:pt modelId="{039274BC-3D20-4BF4-A5A7-29317C525477}" type="pres">
      <dgm:prSet presAssocID="{78F5B671-9201-40CE-BD59-306D598490D8}" presName="sibTrans" presStyleLbl="sibTrans1D1" presStyleIdx="2" presStyleCnt="5"/>
      <dgm:spPr/>
    </dgm:pt>
    <dgm:pt modelId="{BFD2B33F-4C83-43A1-8247-F999014B3AA9}" type="pres">
      <dgm:prSet presAssocID="{BFF22296-A245-4871-A62C-FFBC4C900191}" presName="node" presStyleLbl="node1" presStyleIdx="3" presStyleCnt="5">
        <dgm:presLayoutVars>
          <dgm:bulletEnabled val="1"/>
        </dgm:presLayoutVars>
      </dgm:prSet>
      <dgm:spPr/>
    </dgm:pt>
    <dgm:pt modelId="{0549A386-D22B-4AAA-AE59-D7E8C09E2F62}" type="pres">
      <dgm:prSet presAssocID="{BFF22296-A245-4871-A62C-FFBC4C900191}" presName="spNode" presStyleCnt="0"/>
      <dgm:spPr/>
    </dgm:pt>
    <dgm:pt modelId="{8FDEF2B1-03AC-4189-AA60-D422F822797D}" type="pres">
      <dgm:prSet presAssocID="{AEEFE102-5244-498A-89A3-0FACF2C2037B}" presName="sibTrans" presStyleLbl="sibTrans1D1" presStyleIdx="3" presStyleCnt="5"/>
      <dgm:spPr/>
    </dgm:pt>
    <dgm:pt modelId="{6DF99836-0DBB-4A3C-838B-65F727951F4F}" type="pres">
      <dgm:prSet presAssocID="{C92687E9-D3FB-4E6C-92E8-85C0664A7D38}" presName="node" presStyleLbl="node1" presStyleIdx="4" presStyleCnt="5">
        <dgm:presLayoutVars>
          <dgm:bulletEnabled val="1"/>
        </dgm:presLayoutVars>
      </dgm:prSet>
      <dgm:spPr/>
    </dgm:pt>
    <dgm:pt modelId="{6941F611-E528-452F-9038-509EB7E00B35}" type="pres">
      <dgm:prSet presAssocID="{C92687E9-D3FB-4E6C-92E8-85C0664A7D38}" presName="spNode" presStyleCnt="0"/>
      <dgm:spPr/>
    </dgm:pt>
    <dgm:pt modelId="{DF41F2E1-0BC7-4F83-8A2F-213D0080D222}" type="pres">
      <dgm:prSet presAssocID="{1544D547-1126-4F2F-82FC-64A10047CEC4}" presName="sibTrans" presStyleLbl="sibTrans1D1" presStyleIdx="4" presStyleCnt="5"/>
      <dgm:spPr/>
    </dgm:pt>
  </dgm:ptLst>
  <dgm:cxnLst>
    <dgm:cxn modelId="{8ADF4807-1CEA-406F-9863-A112922DF1F4}" srcId="{73E96795-8A9C-4117-9C6D-8CD0F01F273A}" destId="{302E166E-F874-4AAC-ABC0-66D67EFC4ABA}" srcOrd="1" destOrd="0" parTransId="{38E29DB4-F2E8-4F75-BEA5-B0916A610905}" sibTransId="{EAC861DF-D027-4779-BBFA-BD1E873210E0}"/>
    <dgm:cxn modelId="{B7378F14-FA7E-4C02-B9B6-6946EB7D79F1}" srcId="{73E96795-8A9C-4117-9C6D-8CD0F01F273A}" destId="{62183C1B-8CE8-4168-92CE-C8F408268AB9}" srcOrd="0" destOrd="0" parTransId="{95A8765F-26EF-401C-9D60-1B6551CDD79F}" sibTransId="{5BF46446-733F-4A98-B5CC-2A45141E7515}"/>
    <dgm:cxn modelId="{020C3C36-0E21-471A-B077-AD55706851C0}" type="presOf" srcId="{5BF46446-733F-4A98-B5CC-2A45141E7515}" destId="{FF98651B-206C-4C74-A84D-2BB82B428CC6}" srcOrd="0" destOrd="0" presId="urn:microsoft.com/office/officeart/2005/8/layout/cycle6"/>
    <dgm:cxn modelId="{9A9A7B3B-8882-4A07-BFCE-533515B515BE}" type="presOf" srcId="{302E166E-F874-4AAC-ABC0-66D67EFC4ABA}" destId="{2EE17F6C-DC47-4C36-961B-EF457A6A9414}" srcOrd="0" destOrd="0" presId="urn:microsoft.com/office/officeart/2005/8/layout/cycle6"/>
    <dgm:cxn modelId="{4F1BA863-F19F-41BF-80CE-6E7A7C362D77}" type="presOf" srcId="{C92687E9-D3FB-4E6C-92E8-85C0664A7D38}" destId="{6DF99836-0DBB-4A3C-838B-65F727951F4F}" srcOrd="0" destOrd="0" presId="urn:microsoft.com/office/officeart/2005/8/layout/cycle6"/>
    <dgm:cxn modelId="{C67FCA6E-A9C8-4391-B769-AF252658DDD7}" type="presOf" srcId="{EAC861DF-D027-4779-BBFA-BD1E873210E0}" destId="{3C22DA0D-9F91-430F-8C4A-1C27B8E42F86}" srcOrd="0" destOrd="0" presId="urn:microsoft.com/office/officeart/2005/8/layout/cycle6"/>
    <dgm:cxn modelId="{D2E4177A-1F46-4A9E-AE8F-D1FDEB3C528B}" type="presOf" srcId="{62183C1B-8CE8-4168-92CE-C8F408268AB9}" destId="{A135BF78-FB26-4E44-98A5-9DED9BFE26F0}" srcOrd="0" destOrd="0" presId="urn:microsoft.com/office/officeart/2005/8/layout/cycle6"/>
    <dgm:cxn modelId="{16A3CF98-8F7E-451D-A5BF-D144F1F98917}" srcId="{73E96795-8A9C-4117-9C6D-8CD0F01F273A}" destId="{FF4502DE-E6C9-4BBC-8EBA-8B5F6136FAC5}" srcOrd="2" destOrd="0" parTransId="{5EA94D99-7066-4B52-98B0-EBD4775754C9}" sibTransId="{78F5B671-9201-40CE-BD59-306D598490D8}"/>
    <dgm:cxn modelId="{6490EF9C-30AB-4EF4-94AC-E4119B457B6E}" srcId="{73E96795-8A9C-4117-9C6D-8CD0F01F273A}" destId="{BFF22296-A245-4871-A62C-FFBC4C900191}" srcOrd="3" destOrd="0" parTransId="{67139F0F-914F-4794-9F76-95FD3FE55F71}" sibTransId="{AEEFE102-5244-498A-89A3-0FACF2C2037B}"/>
    <dgm:cxn modelId="{D4B6ADA1-C01B-490B-99AA-AC92C39EEFDE}" srcId="{73E96795-8A9C-4117-9C6D-8CD0F01F273A}" destId="{C92687E9-D3FB-4E6C-92E8-85C0664A7D38}" srcOrd="4" destOrd="0" parTransId="{0E361212-3268-481D-8E74-E0FD455E695C}" sibTransId="{1544D547-1126-4F2F-82FC-64A10047CEC4}"/>
    <dgm:cxn modelId="{89D0C6A1-DD9C-4AA8-B829-E3A00DC810C3}" type="presOf" srcId="{FF4502DE-E6C9-4BBC-8EBA-8B5F6136FAC5}" destId="{59FE8111-4A0A-40FB-917C-AD4CF88E385D}" srcOrd="0" destOrd="0" presId="urn:microsoft.com/office/officeart/2005/8/layout/cycle6"/>
    <dgm:cxn modelId="{55A6F5CE-C29D-41CA-86D4-8FB4723E9941}" type="presOf" srcId="{73E96795-8A9C-4117-9C6D-8CD0F01F273A}" destId="{05B65390-8557-42DA-A32F-4BA3EFC4FC64}" srcOrd="0" destOrd="0" presId="urn:microsoft.com/office/officeart/2005/8/layout/cycle6"/>
    <dgm:cxn modelId="{C3A153CF-39EB-48A4-AC33-78EFDD94055D}" type="presOf" srcId="{BFF22296-A245-4871-A62C-FFBC4C900191}" destId="{BFD2B33F-4C83-43A1-8247-F999014B3AA9}" srcOrd="0" destOrd="0" presId="urn:microsoft.com/office/officeart/2005/8/layout/cycle6"/>
    <dgm:cxn modelId="{D7A39DD8-0C75-4411-ACFF-F94BD977E88E}" type="presOf" srcId="{78F5B671-9201-40CE-BD59-306D598490D8}" destId="{039274BC-3D20-4BF4-A5A7-29317C525477}" srcOrd="0" destOrd="0" presId="urn:microsoft.com/office/officeart/2005/8/layout/cycle6"/>
    <dgm:cxn modelId="{274FECEB-099F-4CF1-BDFE-B5EB1E3CB099}" type="presOf" srcId="{1544D547-1126-4F2F-82FC-64A10047CEC4}" destId="{DF41F2E1-0BC7-4F83-8A2F-213D0080D222}" srcOrd="0" destOrd="0" presId="urn:microsoft.com/office/officeart/2005/8/layout/cycle6"/>
    <dgm:cxn modelId="{077260FA-F6F3-4585-A02F-1900B70455CE}" type="presOf" srcId="{AEEFE102-5244-498A-89A3-0FACF2C2037B}" destId="{8FDEF2B1-03AC-4189-AA60-D422F822797D}" srcOrd="0" destOrd="0" presId="urn:microsoft.com/office/officeart/2005/8/layout/cycle6"/>
    <dgm:cxn modelId="{D39DA410-48E0-463F-86DD-BD9131696BC5}" type="presParOf" srcId="{05B65390-8557-42DA-A32F-4BA3EFC4FC64}" destId="{A135BF78-FB26-4E44-98A5-9DED9BFE26F0}" srcOrd="0" destOrd="0" presId="urn:microsoft.com/office/officeart/2005/8/layout/cycle6"/>
    <dgm:cxn modelId="{8FB33166-D03E-4A3A-8EC5-92F4414FA80B}" type="presParOf" srcId="{05B65390-8557-42DA-A32F-4BA3EFC4FC64}" destId="{E0898F90-F0EB-4143-AD53-9BF9399B0FBF}" srcOrd="1" destOrd="0" presId="urn:microsoft.com/office/officeart/2005/8/layout/cycle6"/>
    <dgm:cxn modelId="{B3DBDE22-59F6-4127-9FC2-1C6DFECA30FE}" type="presParOf" srcId="{05B65390-8557-42DA-A32F-4BA3EFC4FC64}" destId="{FF98651B-206C-4C74-A84D-2BB82B428CC6}" srcOrd="2" destOrd="0" presId="urn:microsoft.com/office/officeart/2005/8/layout/cycle6"/>
    <dgm:cxn modelId="{FB12E7E9-A57F-4C4C-9794-A44062638557}" type="presParOf" srcId="{05B65390-8557-42DA-A32F-4BA3EFC4FC64}" destId="{2EE17F6C-DC47-4C36-961B-EF457A6A9414}" srcOrd="3" destOrd="0" presId="urn:microsoft.com/office/officeart/2005/8/layout/cycle6"/>
    <dgm:cxn modelId="{24F23B8E-C59E-4427-91E8-B3E2F60D4F75}" type="presParOf" srcId="{05B65390-8557-42DA-A32F-4BA3EFC4FC64}" destId="{DCDCB42B-A4BD-46BA-A40F-54CF3C857D22}" srcOrd="4" destOrd="0" presId="urn:microsoft.com/office/officeart/2005/8/layout/cycle6"/>
    <dgm:cxn modelId="{16D1190A-93B6-40A5-AEF4-34A85483BE9E}" type="presParOf" srcId="{05B65390-8557-42DA-A32F-4BA3EFC4FC64}" destId="{3C22DA0D-9F91-430F-8C4A-1C27B8E42F86}" srcOrd="5" destOrd="0" presId="urn:microsoft.com/office/officeart/2005/8/layout/cycle6"/>
    <dgm:cxn modelId="{A1F22CEC-A4B6-4B60-A4AB-4569F946608D}" type="presParOf" srcId="{05B65390-8557-42DA-A32F-4BA3EFC4FC64}" destId="{59FE8111-4A0A-40FB-917C-AD4CF88E385D}" srcOrd="6" destOrd="0" presId="urn:microsoft.com/office/officeart/2005/8/layout/cycle6"/>
    <dgm:cxn modelId="{DB62A547-9803-44ED-ADD7-3687A5870245}" type="presParOf" srcId="{05B65390-8557-42DA-A32F-4BA3EFC4FC64}" destId="{2B91D81E-667E-4B4F-B252-B3B1B6BBB353}" srcOrd="7" destOrd="0" presId="urn:microsoft.com/office/officeart/2005/8/layout/cycle6"/>
    <dgm:cxn modelId="{B248878F-3DC5-419C-8AD1-74C3FE02B910}" type="presParOf" srcId="{05B65390-8557-42DA-A32F-4BA3EFC4FC64}" destId="{039274BC-3D20-4BF4-A5A7-29317C525477}" srcOrd="8" destOrd="0" presId="urn:microsoft.com/office/officeart/2005/8/layout/cycle6"/>
    <dgm:cxn modelId="{9AD95681-3AB1-4660-AB7D-AF0130291D2A}" type="presParOf" srcId="{05B65390-8557-42DA-A32F-4BA3EFC4FC64}" destId="{BFD2B33F-4C83-43A1-8247-F999014B3AA9}" srcOrd="9" destOrd="0" presId="urn:microsoft.com/office/officeart/2005/8/layout/cycle6"/>
    <dgm:cxn modelId="{BD913CC4-52FD-4E60-9351-FE57E03C430B}" type="presParOf" srcId="{05B65390-8557-42DA-A32F-4BA3EFC4FC64}" destId="{0549A386-D22B-4AAA-AE59-D7E8C09E2F62}" srcOrd="10" destOrd="0" presId="urn:microsoft.com/office/officeart/2005/8/layout/cycle6"/>
    <dgm:cxn modelId="{15517E6A-DDAE-4B2C-A70C-CAF96DF74EAD}" type="presParOf" srcId="{05B65390-8557-42DA-A32F-4BA3EFC4FC64}" destId="{8FDEF2B1-03AC-4189-AA60-D422F822797D}" srcOrd="11" destOrd="0" presId="urn:microsoft.com/office/officeart/2005/8/layout/cycle6"/>
    <dgm:cxn modelId="{9AAF27D4-B849-41DD-9549-8299997F5C52}" type="presParOf" srcId="{05B65390-8557-42DA-A32F-4BA3EFC4FC64}" destId="{6DF99836-0DBB-4A3C-838B-65F727951F4F}" srcOrd="12" destOrd="0" presId="urn:microsoft.com/office/officeart/2005/8/layout/cycle6"/>
    <dgm:cxn modelId="{B0B73B8E-1332-42D9-8A56-A993D7A7D941}" type="presParOf" srcId="{05B65390-8557-42DA-A32F-4BA3EFC4FC64}" destId="{6941F611-E528-452F-9038-509EB7E00B35}" srcOrd="13" destOrd="0" presId="urn:microsoft.com/office/officeart/2005/8/layout/cycle6"/>
    <dgm:cxn modelId="{49BC5FE3-70B5-4F25-8301-0DC7BC1D1975}" type="presParOf" srcId="{05B65390-8557-42DA-A32F-4BA3EFC4FC64}" destId="{DF41F2E1-0BC7-4F83-8A2F-213D0080D222}"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0D0AA6-192D-4404-B773-D707EC7B4068}" type="doc">
      <dgm:prSet loTypeId="urn:microsoft.com/office/officeart/2005/8/layout/process5" loCatId="process" qsTypeId="urn:microsoft.com/office/officeart/2005/8/quickstyle/simple5" qsCatId="simple" csTypeId="urn:microsoft.com/office/officeart/2005/8/colors/accent5_1" csCatId="accent5" phldr="1"/>
      <dgm:spPr/>
    </dgm:pt>
    <dgm:pt modelId="{D768D40C-DD15-4648-80A3-C1FEC4D44D54}">
      <dgm:prSet phldrT="[Text]" custT="1"/>
      <dgm:spPr/>
      <dgm:t>
        <a:bodyPr/>
        <a:lstStyle/>
        <a:p>
          <a:r>
            <a:rPr lang="en-SG" sz="1900" b="1" dirty="0"/>
            <a:t>Orientation</a:t>
          </a:r>
        </a:p>
      </dgm:t>
    </dgm:pt>
    <dgm:pt modelId="{733C2D83-B4D5-4B3A-8AFF-F28A98F51ACC}" type="parTrans" cxnId="{00F98059-037D-4078-8FA8-BBFC5F472C74}">
      <dgm:prSet/>
      <dgm:spPr/>
      <dgm:t>
        <a:bodyPr/>
        <a:lstStyle/>
        <a:p>
          <a:endParaRPr lang="en-SG" sz="1900" b="1"/>
        </a:p>
      </dgm:t>
    </dgm:pt>
    <dgm:pt modelId="{F48B60D5-AAE7-4185-A506-9A5EE87633AB}" type="sibTrans" cxnId="{00F98059-037D-4078-8FA8-BBFC5F472C74}">
      <dgm:prSet custT="1"/>
      <dgm:spPr/>
      <dgm:t>
        <a:bodyPr/>
        <a:lstStyle/>
        <a:p>
          <a:endParaRPr lang="en-SG" sz="1900" b="1"/>
        </a:p>
      </dgm:t>
    </dgm:pt>
    <dgm:pt modelId="{A0043845-1862-4CAE-BE91-DAF8280EC98C}">
      <dgm:prSet phldrT="[Text]" custT="1"/>
      <dgm:spPr/>
      <dgm:t>
        <a:bodyPr/>
        <a:lstStyle/>
        <a:p>
          <a:r>
            <a:rPr lang="en-SG" sz="1900" b="1" dirty="0"/>
            <a:t>Lesson</a:t>
          </a:r>
        </a:p>
      </dgm:t>
    </dgm:pt>
    <dgm:pt modelId="{8ED8F061-0E66-4D76-9488-95A62CAD6BC6}" type="parTrans" cxnId="{8D18F07A-A0B1-4BBC-906E-16D89AD534BA}">
      <dgm:prSet/>
      <dgm:spPr/>
      <dgm:t>
        <a:bodyPr/>
        <a:lstStyle/>
        <a:p>
          <a:endParaRPr lang="en-SG" sz="1900" b="1"/>
        </a:p>
      </dgm:t>
    </dgm:pt>
    <dgm:pt modelId="{9685A7E5-3809-48EE-A8F0-D3FB81B6EC33}" type="sibTrans" cxnId="{8D18F07A-A0B1-4BBC-906E-16D89AD534BA}">
      <dgm:prSet custT="1"/>
      <dgm:spPr/>
      <dgm:t>
        <a:bodyPr/>
        <a:lstStyle/>
        <a:p>
          <a:endParaRPr lang="en-SG" sz="1900" b="1"/>
        </a:p>
      </dgm:t>
    </dgm:pt>
    <dgm:pt modelId="{BB885465-69D6-46CC-98A3-24AD7EEDB563}">
      <dgm:prSet phldrT="[Text]" custT="1"/>
      <dgm:spPr/>
      <dgm:t>
        <a:bodyPr/>
        <a:lstStyle/>
        <a:p>
          <a:r>
            <a:rPr lang="en-SG" sz="1900" b="1" dirty="0"/>
            <a:t>Assignment / Examination</a:t>
          </a:r>
        </a:p>
      </dgm:t>
    </dgm:pt>
    <dgm:pt modelId="{25D3D031-58F4-45AA-B1ED-A170977C1010}" type="parTrans" cxnId="{851DE815-1801-41D4-AED9-71731A66E018}">
      <dgm:prSet/>
      <dgm:spPr/>
      <dgm:t>
        <a:bodyPr/>
        <a:lstStyle/>
        <a:p>
          <a:endParaRPr lang="en-SG" sz="1900" b="1"/>
        </a:p>
      </dgm:t>
    </dgm:pt>
    <dgm:pt modelId="{6ECEE6D6-57DF-48CC-831E-F628AADD051F}" type="sibTrans" cxnId="{851DE815-1801-41D4-AED9-71731A66E018}">
      <dgm:prSet custT="1"/>
      <dgm:spPr/>
      <dgm:t>
        <a:bodyPr/>
        <a:lstStyle/>
        <a:p>
          <a:endParaRPr lang="en-SG" sz="1900" b="1"/>
        </a:p>
      </dgm:t>
    </dgm:pt>
    <dgm:pt modelId="{C745E040-64A0-46B5-B70D-65E0DEC3D4A8}">
      <dgm:prSet phldrT="[Text]" custT="1"/>
      <dgm:spPr/>
      <dgm:t>
        <a:bodyPr/>
        <a:lstStyle/>
        <a:p>
          <a:r>
            <a:rPr lang="en-SG" sz="1900" b="1" dirty="0"/>
            <a:t>Faculty Marking</a:t>
          </a:r>
        </a:p>
      </dgm:t>
    </dgm:pt>
    <dgm:pt modelId="{E94CE776-66B8-4A67-AF07-6951F61B4550}" type="parTrans" cxnId="{5DB022D3-387D-4D58-86D3-47484F2D4DDF}">
      <dgm:prSet/>
      <dgm:spPr/>
      <dgm:t>
        <a:bodyPr/>
        <a:lstStyle/>
        <a:p>
          <a:endParaRPr lang="en-SG" sz="1900" b="1"/>
        </a:p>
      </dgm:t>
    </dgm:pt>
    <dgm:pt modelId="{57C88075-B67A-4E41-AFDA-22082CD93B14}" type="sibTrans" cxnId="{5DB022D3-387D-4D58-86D3-47484F2D4DDF}">
      <dgm:prSet custT="1"/>
      <dgm:spPr/>
      <dgm:t>
        <a:bodyPr/>
        <a:lstStyle/>
        <a:p>
          <a:endParaRPr lang="en-SG" sz="1900" b="1"/>
        </a:p>
      </dgm:t>
    </dgm:pt>
    <dgm:pt modelId="{5BA60349-5A1E-4551-85E4-D1D400D49191}">
      <dgm:prSet phldrT="[Text]" custT="1"/>
      <dgm:spPr/>
      <dgm:t>
        <a:bodyPr/>
        <a:lstStyle/>
        <a:p>
          <a:r>
            <a:rPr lang="en-SG" sz="1900" b="1" dirty="0"/>
            <a:t>Academic and Progression Board (APB) </a:t>
          </a:r>
        </a:p>
      </dgm:t>
    </dgm:pt>
    <dgm:pt modelId="{87BE0F45-2E4F-4A35-BA91-8EAC59266485}" type="parTrans" cxnId="{8C291A92-9B40-4EF2-AE2F-8C5210FB785D}">
      <dgm:prSet/>
      <dgm:spPr/>
      <dgm:t>
        <a:bodyPr/>
        <a:lstStyle/>
        <a:p>
          <a:endParaRPr lang="en-SG" sz="1900" b="1"/>
        </a:p>
      </dgm:t>
    </dgm:pt>
    <dgm:pt modelId="{E2E3C4E3-E781-4D2D-A082-44A23E260D0B}" type="sibTrans" cxnId="{8C291A92-9B40-4EF2-AE2F-8C5210FB785D}">
      <dgm:prSet custT="1"/>
      <dgm:spPr/>
      <dgm:t>
        <a:bodyPr/>
        <a:lstStyle/>
        <a:p>
          <a:endParaRPr lang="en-SG" sz="1900" b="1"/>
        </a:p>
      </dgm:t>
    </dgm:pt>
    <dgm:pt modelId="{F8F9E02A-AC79-40E7-8716-622D25EE025A}">
      <dgm:prSet phldrT="[Text]" custT="1"/>
      <dgm:spPr/>
      <dgm:t>
        <a:bodyPr/>
        <a:lstStyle/>
        <a:p>
          <a:r>
            <a:rPr lang="en-US" sz="1800" b="1" dirty="0"/>
            <a:t>Printing of Certificate &amp;  Transcript (3 Months after APB)</a:t>
          </a:r>
          <a:endParaRPr lang="en-SG" sz="1800" b="1" dirty="0"/>
        </a:p>
      </dgm:t>
    </dgm:pt>
    <dgm:pt modelId="{53F5FD91-186D-4B72-BCAA-E050DEC29DB3}" type="parTrans" cxnId="{CD5669E7-272B-4C44-86CB-08E852638AFF}">
      <dgm:prSet/>
      <dgm:spPr/>
      <dgm:t>
        <a:bodyPr/>
        <a:lstStyle/>
        <a:p>
          <a:endParaRPr lang="en-SG" sz="1900" b="1"/>
        </a:p>
      </dgm:t>
    </dgm:pt>
    <dgm:pt modelId="{579A2794-478A-4B89-92CC-9FDF73D25507}" type="sibTrans" cxnId="{CD5669E7-272B-4C44-86CB-08E852638AFF}">
      <dgm:prSet custT="1"/>
      <dgm:spPr/>
      <dgm:t>
        <a:bodyPr/>
        <a:lstStyle/>
        <a:p>
          <a:endParaRPr lang="en-SG" sz="1900" b="1"/>
        </a:p>
      </dgm:t>
    </dgm:pt>
    <dgm:pt modelId="{3ACCAEF6-841F-418D-9E87-F8BC437323DC}">
      <dgm:prSet phldrT="[Text]" custT="1"/>
      <dgm:spPr/>
      <dgm:t>
        <a:bodyPr/>
        <a:lstStyle/>
        <a:p>
          <a:r>
            <a:rPr lang="en-SG" sz="1900" b="1" dirty="0"/>
            <a:t>Collection of Certificate and Transcript</a:t>
          </a:r>
        </a:p>
      </dgm:t>
    </dgm:pt>
    <dgm:pt modelId="{2B19A2A2-2ACA-4232-860B-E34E70A0BF5A}" type="parTrans" cxnId="{3163E7D5-BCB7-4881-80CD-A46B539B9D9E}">
      <dgm:prSet/>
      <dgm:spPr/>
      <dgm:t>
        <a:bodyPr/>
        <a:lstStyle/>
        <a:p>
          <a:endParaRPr lang="en-SG" sz="1900" b="1"/>
        </a:p>
      </dgm:t>
    </dgm:pt>
    <dgm:pt modelId="{5E81B541-2D44-42CD-A27D-A6A4783EDACE}" type="sibTrans" cxnId="{3163E7D5-BCB7-4881-80CD-A46B539B9D9E}">
      <dgm:prSet/>
      <dgm:spPr/>
      <dgm:t>
        <a:bodyPr/>
        <a:lstStyle/>
        <a:p>
          <a:endParaRPr lang="en-SG" sz="1900" b="1"/>
        </a:p>
      </dgm:t>
    </dgm:pt>
    <dgm:pt modelId="{3828234E-A674-496C-81D8-E76D4D2CD497}">
      <dgm:prSet custT="1"/>
      <dgm:spPr/>
      <dgm:t>
        <a:bodyPr/>
        <a:lstStyle/>
        <a:p>
          <a:r>
            <a:rPr lang="en-SG" sz="1900" b="1" dirty="0"/>
            <a:t>Moderation</a:t>
          </a:r>
        </a:p>
      </dgm:t>
    </dgm:pt>
    <dgm:pt modelId="{AE822CE4-4B85-457C-B128-D9978C19AD35}" type="parTrans" cxnId="{0063B2F8-8F00-45AB-BB3D-542E9172830C}">
      <dgm:prSet/>
      <dgm:spPr/>
      <dgm:t>
        <a:bodyPr/>
        <a:lstStyle/>
        <a:p>
          <a:endParaRPr lang="en-SG"/>
        </a:p>
      </dgm:t>
    </dgm:pt>
    <dgm:pt modelId="{3FC4B1B5-9C00-48FD-9BD3-860D489D3532}" type="sibTrans" cxnId="{0063B2F8-8F00-45AB-BB3D-542E9172830C}">
      <dgm:prSet/>
      <dgm:spPr/>
      <dgm:t>
        <a:bodyPr/>
        <a:lstStyle/>
        <a:p>
          <a:endParaRPr lang="en-SG"/>
        </a:p>
      </dgm:t>
    </dgm:pt>
    <dgm:pt modelId="{871C8A8F-B752-4F15-BB73-C773A92CB4B6}">
      <dgm:prSet custT="1"/>
      <dgm:spPr/>
      <dgm:t>
        <a:bodyPr/>
        <a:lstStyle/>
        <a:p>
          <a:r>
            <a:rPr lang="en-SG" sz="1900" b="1" dirty="0"/>
            <a:t>Graduation</a:t>
          </a:r>
        </a:p>
      </dgm:t>
    </dgm:pt>
    <dgm:pt modelId="{BEBF5BFC-4F2C-4F5A-920E-F256B1D01C86}" type="parTrans" cxnId="{70C289B6-9E7D-4F04-9134-CC9DC7F87B69}">
      <dgm:prSet/>
      <dgm:spPr/>
      <dgm:t>
        <a:bodyPr/>
        <a:lstStyle/>
        <a:p>
          <a:endParaRPr lang="en-SG"/>
        </a:p>
      </dgm:t>
    </dgm:pt>
    <dgm:pt modelId="{83D8829E-BD14-4754-919F-E93FA60FD178}" type="sibTrans" cxnId="{70C289B6-9E7D-4F04-9134-CC9DC7F87B69}">
      <dgm:prSet/>
      <dgm:spPr/>
      <dgm:t>
        <a:bodyPr/>
        <a:lstStyle/>
        <a:p>
          <a:endParaRPr lang="en-SG"/>
        </a:p>
      </dgm:t>
    </dgm:pt>
    <dgm:pt modelId="{98C74DF5-9DB7-4263-AE33-8FEB405EBD70}" type="pres">
      <dgm:prSet presAssocID="{CF0D0AA6-192D-4404-B773-D707EC7B4068}" presName="diagram" presStyleCnt="0">
        <dgm:presLayoutVars>
          <dgm:dir/>
          <dgm:resizeHandles val="exact"/>
        </dgm:presLayoutVars>
      </dgm:prSet>
      <dgm:spPr/>
    </dgm:pt>
    <dgm:pt modelId="{A97028DC-83B8-484C-956E-20684CB947B1}" type="pres">
      <dgm:prSet presAssocID="{D768D40C-DD15-4648-80A3-C1FEC4D44D54}" presName="node" presStyleLbl="node1" presStyleIdx="0" presStyleCnt="9">
        <dgm:presLayoutVars>
          <dgm:bulletEnabled val="1"/>
        </dgm:presLayoutVars>
      </dgm:prSet>
      <dgm:spPr/>
    </dgm:pt>
    <dgm:pt modelId="{EA2ED47F-2E79-4E2C-BF01-1293D7B906C0}" type="pres">
      <dgm:prSet presAssocID="{F48B60D5-AAE7-4185-A506-9A5EE87633AB}" presName="sibTrans" presStyleLbl="sibTrans2D1" presStyleIdx="0" presStyleCnt="8"/>
      <dgm:spPr/>
    </dgm:pt>
    <dgm:pt modelId="{AE77F218-D03B-4FB1-9A73-FE43F59E3739}" type="pres">
      <dgm:prSet presAssocID="{F48B60D5-AAE7-4185-A506-9A5EE87633AB}" presName="connectorText" presStyleLbl="sibTrans2D1" presStyleIdx="0" presStyleCnt="8"/>
      <dgm:spPr/>
    </dgm:pt>
    <dgm:pt modelId="{5FFD5CDE-5915-41D6-9B27-04644C79B4CF}" type="pres">
      <dgm:prSet presAssocID="{A0043845-1862-4CAE-BE91-DAF8280EC98C}" presName="node" presStyleLbl="node1" presStyleIdx="1" presStyleCnt="9">
        <dgm:presLayoutVars>
          <dgm:bulletEnabled val="1"/>
        </dgm:presLayoutVars>
      </dgm:prSet>
      <dgm:spPr/>
    </dgm:pt>
    <dgm:pt modelId="{F6339A5B-0404-4BC8-ABC7-10CFBC02A29E}" type="pres">
      <dgm:prSet presAssocID="{9685A7E5-3809-48EE-A8F0-D3FB81B6EC33}" presName="sibTrans" presStyleLbl="sibTrans2D1" presStyleIdx="1" presStyleCnt="8"/>
      <dgm:spPr/>
    </dgm:pt>
    <dgm:pt modelId="{4346B599-B179-47AB-A8B4-7C8D6401DF71}" type="pres">
      <dgm:prSet presAssocID="{9685A7E5-3809-48EE-A8F0-D3FB81B6EC33}" presName="connectorText" presStyleLbl="sibTrans2D1" presStyleIdx="1" presStyleCnt="8"/>
      <dgm:spPr/>
    </dgm:pt>
    <dgm:pt modelId="{5F774D62-C8A1-4100-9F34-7E869B7EB925}" type="pres">
      <dgm:prSet presAssocID="{BB885465-69D6-46CC-98A3-24AD7EEDB563}" presName="node" presStyleLbl="node1" presStyleIdx="2" presStyleCnt="9">
        <dgm:presLayoutVars>
          <dgm:bulletEnabled val="1"/>
        </dgm:presLayoutVars>
      </dgm:prSet>
      <dgm:spPr/>
    </dgm:pt>
    <dgm:pt modelId="{B8CD4045-7A8D-4BF5-9D18-EBF7D7AC277A}" type="pres">
      <dgm:prSet presAssocID="{6ECEE6D6-57DF-48CC-831E-F628AADD051F}" presName="sibTrans" presStyleLbl="sibTrans2D1" presStyleIdx="2" presStyleCnt="8"/>
      <dgm:spPr/>
    </dgm:pt>
    <dgm:pt modelId="{D1474AD5-1F7E-4A15-9871-74284B4BA46B}" type="pres">
      <dgm:prSet presAssocID="{6ECEE6D6-57DF-48CC-831E-F628AADD051F}" presName="connectorText" presStyleLbl="sibTrans2D1" presStyleIdx="2" presStyleCnt="8"/>
      <dgm:spPr/>
    </dgm:pt>
    <dgm:pt modelId="{5C1E72A9-08C2-4AE2-90F0-6C4CD8743617}" type="pres">
      <dgm:prSet presAssocID="{C745E040-64A0-46B5-B70D-65E0DEC3D4A8}" presName="node" presStyleLbl="node1" presStyleIdx="3" presStyleCnt="9">
        <dgm:presLayoutVars>
          <dgm:bulletEnabled val="1"/>
        </dgm:presLayoutVars>
      </dgm:prSet>
      <dgm:spPr/>
    </dgm:pt>
    <dgm:pt modelId="{670F7A3B-862F-43C9-8554-B1953A497146}" type="pres">
      <dgm:prSet presAssocID="{57C88075-B67A-4E41-AFDA-22082CD93B14}" presName="sibTrans" presStyleLbl="sibTrans2D1" presStyleIdx="3" presStyleCnt="8"/>
      <dgm:spPr/>
    </dgm:pt>
    <dgm:pt modelId="{D1360781-3C12-4AE8-BE70-76E45AEC8515}" type="pres">
      <dgm:prSet presAssocID="{57C88075-B67A-4E41-AFDA-22082CD93B14}" presName="connectorText" presStyleLbl="sibTrans2D1" presStyleIdx="3" presStyleCnt="8"/>
      <dgm:spPr/>
    </dgm:pt>
    <dgm:pt modelId="{8C7876A5-9E33-4B1E-B727-D00868FBD92A}" type="pres">
      <dgm:prSet presAssocID="{3828234E-A674-496C-81D8-E76D4D2CD497}" presName="node" presStyleLbl="node1" presStyleIdx="4" presStyleCnt="9">
        <dgm:presLayoutVars>
          <dgm:bulletEnabled val="1"/>
        </dgm:presLayoutVars>
      </dgm:prSet>
      <dgm:spPr/>
    </dgm:pt>
    <dgm:pt modelId="{9F508CC0-1853-4BEB-AE39-63A762D64FFB}" type="pres">
      <dgm:prSet presAssocID="{3FC4B1B5-9C00-48FD-9BD3-860D489D3532}" presName="sibTrans" presStyleLbl="sibTrans2D1" presStyleIdx="4" presStyleCnt="8"/>
      <dgm:spPr/>
    </dgm:pt>
    <dgm:pt modelId="{FADE6B0C-9DFB-4DFE-B9DF-761574D11C14}" type="pres">
      <dgm:prSet presAssocID="{3FC4B1B5-9C00-48FD-9BD3-860D489D3532}" presName="connectorText" presStyleLbl="sibTrans2D1" presStyleIdx="4" presStyleCnt="8"/>
      <dgm:spPr/>
    </dgm:pt>
    <dgm:pt modelId="{35743F9E-96B5-4CBC-9010-A54279DAB67C}" type="pres">
      <dgm:prSet presAssocID="{5BA60349-5A1E-4551-85E4-D1D400D49191}" presName="node" presStyleLbl="node1" presStyleIdx="5" presStyleCnt="9">
        <dgm:presLayoutVars>
          <dgm:bulletEnabled val="1"/>
        </dgm:presLayoutVars>
      </dgm:prSet>
      <dgm:spPr/>
    </dgm:pt>
    <dgm:pt modelId="{B3CDAD4D-0422-4EA6-9867-2074E1795EA6}" type="pres">
      <dgm:prSet presAssocID="{E2E3C4E3-E781-4D2D-A082-44A23E260D0B}" presName="sibTrans" presStyleLbl="sibTrans2D1" presStyleIdx="5" presStyleCnt="8"/>
      <dgm:spPr/>
    </dgm:pt>
    <dgm:pt modelId="{2E3BA676-FF2E-46D1-AAB7-20638127B250}" type="pres">
      <dgm:prSet presAssocID="{E2E3C4E3-E781-4D2D-A082-44A23E260D0B}" presName="connectorText" presStyleLbl="sibTrans2D1" presStyleIdx="5" presStyleCnt="8"/>
      <dgm:spPr/>
    </dgm:pt>
    <dgm:pt modelId="{E40B349A-3AEE-44EB-82C6-03EF2783F367}" type="pres">
      <dgm:prSet presAssocID="{F8F9E02A-AC79-40E7-8716-622D25EE025A}" presName="node" presStyleLbl="node1" presStyleIdx="6" presStyleCnt="9">
        <dgm:presLayoutVars>
          <dgm:bulletEnabled val="1"/>
        </dgm:presLayoutVars>
      </dgm:prSet>
      <dgm:spPr/>
    </dgm:pt>
    <dgm:pt modelId="{C93F9FA8-31B8-40FA-BBBC-1E43EF35A701}" type="pres">
      <dgm:prSet presAssocID="{579A2794-478A-4B89-92CC-9FDF73D25507}" presName="sibTrans" presStyleLbl="sibTrans2D1" presStyleIdx="6" presStyleCnt="8"/>
      <dgm:spPr/>
    </dgm:pt>
    <dgm:pt modelId="{C1E9424A-1B61-4E15-BEFE-14A1864A5098}" type="pres">
      <dgm:prSet presAssocID="{579A2794-478A-4B89-92CC-9FDF73D25507}" presName="connectorText" presStyleLbl="sibTrans2D1" presStyleIdx="6" presStyleCnt="8"/>
      <dgm:spPr/>
    </dgm:pt>
    <dgm:pt modelId="{8EF9681E-6837-4D67-A097-8FF67586EB9D}" type="pres">
      <dgm:prSet presAssocID="{3ACCAEF6-841F-418D-9E87-F8BC437323DC}" presName="node" presStyleLbl="node1" presStyleIdx="7" presStyleCnt="9">
        <dgm:presLayoutVars>
          <dgm:bulletEnabled val="1"/>
        </dgm:presLayoutVars>
      </dgm:prSet>
      <dgm:spPr/>
    </dgm:pt>
    <dgm:pt modelId="{A4E2D097-E39E-4FAE-AE78-8FBFB57CC47E}" type="pres">
      <dgm:prSet presAssocID="{5E81B541-2D44-42CD-A27D-A6A4783EDACE}" presName="sibTrans" presStyleLbl="sibTrans2D1" presStyleIdx="7" presStyleCnt="8"/>
      <dgm:spPr/>
    </dgm:pt>
    <dgm:pt modelId="{6422A9F1-6AAA-49E0-97C0-90295D7FE3A4}" type="pres">
      <dgm:prSet presAssocID="{5E81B541-2D44-42CD-A27D-A6A4783EDACE}" presName="connectorText" presStyleLbl="sibTrans2D1" presStyleIdx="7" presStyleCnt="8"/>
      <dgm:spPr/>
    </dgm:pt>
    <dgm:pt modelId="{FEC7EB70-E90D-424E-8E04-27D5EF75FA72}" type="pres">
      <dgm:prSet presAssocID="{871C8A8F-B752-4F15-BB73-C773A92CB4B6}" presName="node" presStyleLbl="node1" presStyleIdx="8" presStyleCnt="9">
        <dgm:presLayoutVars>
          <dgm:bulletEnabled val="1"/>
        </dgm:presLayoutVars>
      </dgm:prSet>
      <dgm:spPr/>
    </dgm:pt>
  </dgm:ptLst>
  <dgm:cxnLst>
    <dgm:cxn modelId="{DEE9FB11-AF82-4F87-BA33-7EA7B8D680AA}" type="presOf" srcId="{6ECEE6D6-57DF-48CC-831E-F628AADD051F}" destId="{D1474AD5-1F7E-4A15-9871-74284B4BA46B}" srcOrd="1" destOrd="0" presId="urn:microsoft.com/office/officeart/2005/8/layout/process5"/>
    <dgm:cxn modelId="{851DE815-1801-41D4-AED9-71731A66E018}" srcId="{CF0D0AA6-192D-4404-B773-D707EC7B4068}" destId="{BB885465-69D6-46CC-98A3-24AD7EEDB563}" srcOrd="2" destOrd="0" parTransId="{25D3D031-58F4-45AA-B1ED-A170977C1010}" sibTransId="{6ECEE6D6-57DF-48CC-831E-F628AADD051F}"/>
    <dgm:cxn modelId="{531CD116-A458-4898-AAF9-3780E192E381}" type="presOf" srcId="{D768D40C-DD15-4648-80A3-C1FEC4D44D54}" destId="{A97028DC-83B8-484C-956E-20684CB947B1}" srcOrd="0" destOrd="0" presId="urn:microsoft.com/office/officeart/2005/8/layout/process5"/>
    <dgm:cxn modelId="{98EAA224-85EC-4C5A-B41E-52665608AB39}" type="presOf" srcId="{579A2794-478A-4B89-92CC-9FDF73D25507}" destId="{C93F9FA8-31B8-40FA-BBBC-1E43EF35A701}" srcOrd="0" destOrd="0" presId="urn:microsoft.com/office/officeart/2005/8/layout/process5"/>
    <dgm:cxn modelId="{07B91C34-445B-45C1-A44A-F86B9BABBF3E}" type="presOf" srcId="{871C8A8F-B752-4F15-BB73-C773A92CB4B6}" destId="{FEC7EB70-E90D-424E-8E04-27D5EF75FA72}" srcOrd="0" destOrd="0" presId="urn:microsoft.com/office/officeart/2005/8/layout/process5"/>
    <dgm:cxn modelId="{0D11E638-103E-45A2-8F6D-1F25D4952C2F}" type="presOf" srcId="{A0043845-1862-4CAE-BE91-DAF8280EC98C}" destId="{5FFD5CDE-5915-41D6-9B27-04644C79B4CF}" srcOrd="0" destOrd="0" presId="urn:microsoft.com/office/officeart/2005/8/layout/process5"/>
    <dgm:cxn modelId="{E4ADA15B-BF58-4670-BD3B-EF9BA5F168CA}" type="presOf" srcId="{F48B60D5-AAE7-4185-A506-9A5EE87633AB}" destId="{AE77F218-D03B-4FB1-9A73-FE43F59E3739}" srcOrd="1" destOrd="0" presId="urn:microsoft.com/office/officeart/2005/8/layout/process5"/>
    <dgm:cxn modelId="{04077A62-B6EC-449E-BDE4-EDEF36F8901E}" type="presOf" srcId="{57C88075-B67A-4E41-AFDA-22082CD93B14}" destId="{D1360781-3C12-4AE8-BE70-76E45AEC8515}" srcOrd="1" destOrd="0" presId="urn:microsoft.com/office/officeart/2005/8/layout/process5"/>
    <dgm:cxn modelId="{AF447846-C189-4CE6-BFA1-F15F946ADDAA}" type="presOf" srcId="{CF0D0AA6-192D-4404-B773-D707EC7B4068}" destId="{98C74DF5-9DB7-4263-AE33-8FEB405EBD70}" srcOrd="0" destOrd="0" presId="urn:microsoft.com/office/officeart/2005/8/layout/process5"/>
    <dgm:cxn modelId="{6F99F348-B6FC-4E7A-B40C-3FB8C575FCC7}" type="presOf" srcId="{5E81B541-2D44-42CD-A27D-A6A4783EDACE}" destId="{6422A9F1-6AAA-49E0-97C0-90295D7FE3A4}" srcOrd="1" destOrd="0" presId="urn:microsoft.com/office/officeart/2005/8/layout/process5"/>
    <dgm:cxn modelId="{9C0EE26B-4786-4125-AF1E-D168DF7C9419}" type="presOf" srcId="{E2E3C4E3-E781-4D2D-A082-44A23E260D0B}" destId="{2E3BA676-FF2E-46D1-AAB7-20638127B250}" srcOrd="1" destOrd="0" presId="urn:microsoft.com/office/officeart/2005/8/layout/process5"/>
    <dgm:cxn modelId="{DA506A4E-04E2-4DAC-8561-11B08EDC3752}" type="presOf" srcId="{C745E040-64A0-46B5-B70D-65E0DEC3D4A8}" destId="{5C1E72A9-08C2-4AE2-90F0-6C4CD8743617}" srcOrd="0" destOrd="0" presId="urn:microsoft.com/office/officeart/2005/8/layout/process5"/>
    <dgm:cxn modelId="{C91D7850-B135-47A9-A4DA-5397FF5E0323}" type="presOf" srcId="{5BA60349-5A1E-4551-85E4-D1D400D49191}" destId="{35743F9E-96B5-4CBC-9010-A54279DAB67C}" srcOrd="0" destOrd="0" presId="urn:microsoft.com/office/officeart/2005/8/layout/process5"/>
    <dgm:cxn modelId="{E6CA1374-68FF-403A-A9D3-B9015C6F1EAE}" type="presOf" srcId="{9685A7E5-3809-48EE-A8F0-D3FB81B6EC33}" destId="{4346B599-B179-47AB-A8B4-7C8D6401DF71}" srcOrd="1" destOrd="0" presId="urn:microsoft.com/office/officeart/2005/8/layout/process5"/>
    <dgm:cxn modelId="{00F98059-037D-4078-8FA8-BBFC5F472C74}" srcId="{CF0D0AA6-192D-4404-B773-D707EC7B4068}" destId="{D768D40C-DD15-4648-80A3-C1FEC4D44D54}" srcOrd="0" destOrd="0" parTransId="{733C2D83-B4D5-4B3A-8AFF-F28A98F51ACC}" sibTransId="{F48B60D5-AAE7-4185-A506-9A5EE87633AB}"/>
    <dgm:cxn modelId="{8D18F07A-A0B1-4BBC-906E-16D89AD534BA}" srcId="{CF0D0AA6-192D-4404-B773-D707EC7B4068}" destId="{A0043845-1862-4CAE-BE91-DAF8280EC98C}" srcOrd="1" destOrd="0" parTransId="{8ED8F061-0E66-4D76-9488-95A62CAD6BC6}" sibTransId="{9685A7E5-3809-48EE-A8F0-D3FB81B6EC33}"/>
    <dgm:cxn modelId="{17FEF085-BBD4-44C0-BC32-BF6A9EDD4391}" type="presOf" srcId="{3FC4B1B5-9C00-48FD-9BD3-860D489D3532}" destId="{FADE6B0C-9DFB-4DFE-B9DF-761574D11C14}" srcOrd="1" destOrd="0" presId="urn:microsoft.com/office/officeart/2005/8/layout/process5"/>
    <dgm:cxn modelId="{EC00E887-112C-46DC-A333-15E3A62F0476}" type="presOf" srcId="{F8F9E02A-AC79-40E7-8716-622D25EE025A}" destId="{E40B349A-3AEE-44EB-82C6-03EF2783F367}" srcOrd="0" destOrd="0" presId="urn:microsoft.com/office/officeart/2005/8/layout/process5"/>
    <dgm:cxn modelId="{E3299F88-4D80-473D-819E-E8B7EA392489}" type="presOf" srcId="{3ACCAEF6-841F-418D-9E87-F8BC437323DC}" destId="{8EF9681E-6837-4D67-A097-8FF67586EB9D}" srcOrd="0" destOrd="0" presId="urn:microsoft.com/office/officeart/2005/8/layout/process5"/>
    <dgm:cxn modelId="{8C291A92-9B40-4EF2-AE2F-8C5210FB785D}" srcId="{CF0D0AA6-192D-4404-B773-D707EC7B4068}" destId="{5BA60349-5A1E-4551-85E4-D1D400D49191}" srcOrd="5" destOrd="0" parTransId="{87BE0F45-2E4F-4A35-BA91-8EAC59266485}" sibTransId="{E2E3C4E3-E781-4D2D-A082-44A23E260D0B}"/>
    <dgm:cxn modelId="{D44F6F95-CF02-48B2-A098-13087C899621}" type="presOf" srcId="{3FC4B1B5-9C00-48FD-9BD3-860D489D3532}" destId="{9F508CC0-1853-4BEB-AE39-63A762D64FFB}" srcOrd="0" destOrd="0" presId="urn:microsoft.com/office/officeart/2005/8/layout/process5"/>
    <dgm:cxn modelId="{AD773C9C-2B92-4770-8495-C87194666E3A}" type="presOf" srcId="{6ECEE6D6-57DF-48CC-831E-F628AADD051F}" destId="{B8CD4045-7A8D-4BF5-9D18-EBF7D7AC277A}" srcOrd="0" destOrd="0" presId="urn:microsoft.com/office/officeart/2005/8/layout/process5"/>
    <dgm:cxn modelId="{598AE6A3-ADEB-452E-B396-5E283B339198}" type="presOf" srcId="{579A2794-478A-4B89-92CC-9FDF73D25507}" destId="{C1E9424A-1B61-4E15-BEFE-14A1864A5098}" srcOrd="1" destOrd="0" presId="urn:microsoft.com/office/officeart/2005/8/layout/process5"/>
    <dgm:cxn modelId="{F486B4AC-29F9-4BA5-8D38-22B360D37427}" type="presOf" srcId="{BB885465-69D6-46CC-98A3-24AD7EEDB563}" destId="{5F774D62-C8A1-4100-9F34-7E869B7EB925}" srcOrd="0" destOrd="0" presId="urn:microsoft.com/office/officeart/2005/8/layout/process5"/>
    <dgm:cxn modelId="{70C289B6-9E7D-4F04-9134-CC9DC7F87B69}" srcId="{CF0D0AA6-192D-4404-B773-D707EC7B4068}" destId="{871C8A8F-B752-4F15-BB73-C773A92CB4B6}" srcOrd="8" destOrd="0" parTransId="{BEBF5BFC-4F2C-4F5A-920E-F256B1D01C86}" sibTransId="{83D8829E-BD14-4754-919F-E93FA60FD178}"/>
    <dgm:cxn modelId="{674CFFB7-3531-4A6B-A1F0-127313CB57E1}" type="presOf" srcId="{5E81B541-2D44-42CD-A27D-A6A4783EDACE}" destId="{A4E2D097-E39E-4FAE-AE78-8FBFB57CC47E}" srcOrd="0" destOrd="0" presId="urn:microsoft.com/office/officeart/2005/8/layout/process5"/>
    <dgm:cxn modelId="{BB9BE3BB-DCC6-4EE8-9D18-DAABF3C2AFDD}" type="presOf" srcId="{E2E3C4E3-E781-4D2D-A082-44A23E260D0B}" destId="{B3CDAD4D-0422-4EA6-9867-2074E1795EA6}" srcOrd="0" destOrd="0" presId="urn:microsoft.com/office/officeart/2005/8/layout/process5"/>
    <dgm:cxn modelId="{EFC857C5-CF12-4DA7-82E3-4D05A598DA8B}" type="presOf" srcId="{F48B60D5-AAE7-4185-A506-9A5EE87633AB}" destId="{EA2ED47F-2E79-4E2C-BF01-1293D7B906C0}" srcOrd="0" destOrd="0" presId="urn:microsoft.com/office/officeart/2005/8/layout/process5"/>
    <dgm:cxn modelId="{5E13FACA-D0CF-4681-907F-36C081A54B21}" type="presOf" srcId="{9685A7E5-3809-48EE-A8F0-D3FB81B6EC33}" destId="{F6339A5B-0404-4BC8-ABC7-10CFBC02A29E}" srcOrd="0" destOrd="0" presId="urn:microsoft.com/office/officeart/2005/8/layout/process5"/>
    <dgm:cxn modelId="{4D2CAFCF-1A6D-4A58-8C55-1AB79CDE3478}" type="presOf" srcId="{57C88075-B67A-4E41-AFDA-22082CD93B14}" destId="{670F7A3B-862F-43C9-8554-B1953A497146}" srcOrd="0" destOrd="0" presId="urn:microsoft.com/office/officeart/2005/8/layout/process5"/>
    <dgm:cxn modelId="{5DB022D3-387D-4D58-86D3-47484F2D4DDF}" srcId="{CF0D0AA6-192D-4404-B773-D707EC7B4068}" destId="{C745E040-64A0-46B5-B70D-65E0DEC3D4A8}" srcOrd="3" destOrd="0" parTransId="{E94CE776-66B8-4A67-AF07-6951F61B4550}" sibTransId="{57C88075-B67A-4E41-AFDA-22082CD93B14}"/>
    <dgm:cxn modelId="{3163E7D5-BCB7-4881-80CD-A46B539B9D9E}" srcId="{CF0D0AA6-192D-4404-B773-D707EC7B4068}" destId="{3ACCAEF6-841F-418D-9E87-F8BC437323DC}" srcOrd="7" destOrd="0" parTransId="{2B19A2A2-2ACA-4232-860B-E34E70A0BF5A}" sibTransId="{5E81B541-2D44-42CD-A27D-A6A4783EDACE}"/>
    <dgm:cxn modelId="{CD5669E7-272B-4C44-86CB-08E852638AFF}" srcId="{CF0D0AA6-192D-4404-B773-D707EC7B4068}" destId="{F8F9E02A-AC79-40E7-8716-622D25EE025A}" srcOrd="6" destOrd="0" parTransId="{53F5FD91-186D-4B72-BCAA-E050DEC29DB3}" sibTransId="{579A2794-478A-4B89-92CC-9FDF73D25507}"/>
    <dgm:cxn modelId="{0063B2F8-8F00-45AB-BB3D-542E9172830C}" srcId="{CF0D0AA6-192D-4404-B773-D707EC7B4068}" destId="{3828234E-A674-496C-81D8-E76D4D2CD497}" srcOrd="4" destOrd="0" parTransId="{AE822CE4-4B85-457C-B128-D9978C19AD35}" sibTransId="{3FC4B1B5-9C00-48FD-9BD3-860D489D3532}"/>
    <dgm:cxn modelId="{8F6DADFE-2E66-4472-AEB8-1706772C0A09}" type="presOf" srcId="{3828234E-A674-496C-81D8-E76D4D2CD497}" destId="{8C7876A5-9E33-4B1E-B727-D00868FBD92A}" srcOrd="0" destOrd="0" presId="urn:microsoft.com/office/officeart/2005/8/layout/process5"/>
    <dgm:cxn modelId="{58D7CC36-AFFD-42BC-9C6F-0F9D51FFAEB6}" type="presParOf" srcId="{98C74DF5-9DB7-4263-AE33-8FEB405EBD70}" destId="{A97028DC-83B8-484C-956E-20684CB947B1}" srcOrd="0" destOrd="0" presId="urn:microsoft.com/office/officeart/2005/8/layout/process5"/>
    <dgm:cxn modelId="{D717927B-2677-4E9A-AD58-A01E97CD5AEF}" type="presParOf" srcId="{98C74DF5-9DB7-4263-AE33-8FEB405EBD70}" destId="{EA2ED47F-2E79-4E2C-BF01-1293D7B906C0}" srcOrd="1" destOrd="0" presId="urn:microsoft.com/office/officeart/2005/8/layout/process5"/>
    <dgm:cxn modelId="{BE75AD03-27CA-4AE5-ADFB-B843D5056840}" type="presParOf" srcId="{EA2ED47F-2E79-4E2C-BF01-1293D7B906C0}" destId="{AE77F218-D03B-4FB1-9A73-FE43F59E3739}" srcOrd="0" destOrd="0" presId="urn:microsoft.com/office/officeart/2005/8/layout/process5"/>
    <dgm:cxn modelId="{873A9E27-2CDA-455C-BDCA-41EEAAF8B092}" type="presParOf" srcId="{98C74DF5-9DB7-4263-AE33-8FEB405EBD70}" destId="{5FFD5CDE-5915-41D6-9B27-04644C79B4CF}" srcOrd="2" destOrd="0" presId="urn:microsoft.com/office/officeart/2005/8/layout/process5"/>
    <dgm:cxn modelId="{FF9D4B25-18F7-4EB8-BCDC-C705C190B4D1}" type="presParOf" srcId="{98C74DF5-9DB7-4263-AE33-8FEB405EBD70}" destId="{F6339A5B-0404-4BC8-ABC7-10CFBC02A29E}" srcOrd="3" destOrd="0" presId="urn:microsoft.com/office/officeart/2005/8/layout/process5"/>
    <dgm:cxn modelId="{6268109D-572E-4403-97A3-65C5F66D6014}" type="presParOf" srcId="{F6339A5B-0404-4BC8-ABC7-10CFBC02A29E}" destId="{4346B599-B179-47AB-A8B4-7C8D6401DF71}" srcOrd="0" destOrd="0" presId="urn:microsoft.com/office/officeart/2005/8/layout/process5"/>
    <dgm:cxn modelId="{7559062A-62A4-4906-971E-B84246C36F2C}" type="presParOf" srcId="{98C74DF5-9DB7-4263-AE33-8FEB405EBD70}" destId="{5F774D62-C8A1-4100-9F34-7E869B7EB925}" srcOrd="4" destOrd="0" presId="urn:microsoft.com/office/officeart/2005/8/layout/process5"/>
    <dgm:cxn modelId="{0BF1FD53-EEFF-494A-8C17-D4B0DB190C4A}" type="presParOf" srcId="{98C74DF5-9DB7-4263-AE33-8FEB405EBD70}" destId="{B8CD4045-7A8D-4BF5-9D18-EBF7D7AC277A}" srcOrd="5" destOrd="0" presId="urn:microsoft.com/office/officeart/2005/8/layout/process5"/>
    <dgm:cxn modelId="{45F20489-92C6-4B1F-A28E-43486B9BA928}" type="presParOf" srcId="{B8CD4045-7A8D-4BF5-9D18-EBF7D7AC277A}" destId="{D1474AD5-1F7E-4A15-9871-74284B4BA46B}" srcOrd="0" destOrd="0" presId="urn:microsoft.com/office/officeart/2005/8/layout/process5"/>
    <dgm:cxn modelId="{46A740EA-7695-44EB-A10A-868005F0A1DE}" type="presParOf" srcId="{98C74DF5-9DB7-4263-AE33-8FEB405EBD70}" destId="{5C1E72A9-08C2-4AE2-90F0-6C4CD8743617}" srcOrd="6" destOrd="0" presId="urn:microsoft.com/office/officeart/2005/8/layout/process5"/>
    <dgm:cxn modelId="{6BDB2349-FACA-4FEA-BEB8-0607BA3C6A0E}" type="presParOf" srcId="{98C74DF5-9DB7-4263-AE33-8FEB405EBD70}" destId="{670F7A3B-862F-43C9-8554-B1953A497146}" srcOrd="7" destOrd="0" presId="urn:microsoft.com/office/officeart/2005/8/layout/process5"/>
    <dgm:cxn modelId="{FFF1EB56-2A9D-4AD9-8788-890619474F31}" type="presParOf" srcId="{670F7A3B-862F-43C9-8554-B1953A497146}" destId="{D1360781-3C12-4AE8-BE70-76E45AEC8515}" srcOrd="0" destOrd="0" presId="urn:microsoft.com/office/officeart/2005/8/layout/process5"/>
    <dgm:cxn modelId="{1626A892-EB94-4CCA-B153-4656C4758AD6}" type="presParOf" srcId="{98C74DF5-9DB7-4263-AE33-8FEB405EBD70}" destId="{8C7876A5-9E33-4B1E-B727-D00868FBD92A}" srcOrd="8" destOrd="0" presId="urn:microsoft.com/office/officeart/2005/8/layout/process5"/>
    <dgm:cxn modelId="{1FDC7A35-4266-47F8-A993-B7E4CE39660D}" type="presParOf" srcId="{98C74DF5-9DB7-4263-AE33-8FEB405EBD70}" destId="{9F508CC0-1853-4BEB-AE39-63A762D64FFB}" srcOrd="9" destOrd="0" presId="urn:microsoft.com/office/officeart/2005/8/layout/process5"/>
    <dgm:cxn modelId="{FA7BC284-D150-4C66-B5A7-DB6493E89911}" type="presParOf" srcId="{9F508CC0-1853-4BEB-AE39-63A762D64FFB}" destId="{FADE6B0C-9DFB-4DFE-B9DF-761574D11C14}" srcOrd="0" destOrd="0" presId="urn:microsoft.com/office/officeart/2005/8/layout/process5"/>
    <dgm:cxn modelId="{C50D854B-1E7E-4DFE-B434-70E561A6B451}" type="presParOf" srcId="{98C74DF5-9DB7-4263-AE33-8FEB405EBD70}" destId="{35743F9E-96B5-4CBC-9010-A54279DAB67C}" srcOrd="10" destOrd="0" presId="urn:microsoft.com/office/officeart/2005/8/layout/process5"/>
    <dgm:cxn modelId="{23D9D159-752B-4AD6-8116-2F4D01DFCAB7}" type="presParOf" srcId="{98C74DF5-9DB7-4263-AE33-8FEB405EBD70}" destId="{B3CDAD4D-0422-4EA6-9867-2074E1795EA6}" srcOrd="11" destOrd="0" presId="urn:microsoft.com/office/officeart/2005/8/layout/process5"/>
    <dgm:cxn modelId="{91EEB647-1B91-4F37-B7EB-7A55017672A1}" type="presParOf" srcId="{B3CDAD4D-0422-4EA6-9867-2074E1795EA6}" destId="{2E3BA676-FF2E-46D1-AAB7-20638127B250}" srcOrd="0" destOrd="0" presId="urn:microsoft.com/office/officeart/2005/8/layout/process5"/>
    <dgm:cxn modelId="{CC5DD594-99C0-4D8D-8CCE-0DA97774980E}" type="presParOf" srcId="{98C74DF5-9DB7-4263-AE33-8FEB405EBD70}" destId="{E40B349A-3AEE-44EB-82C6-03EF2783F367}" srcOrd="12" destOrd="0" presId="urn:microsoft.com/office/officeart/2005/8/layout/process5"/>
    <dgm:cxn modelId="{477E8A52-F2D1-4DB0-8DBB-246424FF2269}" type="presParOf" srcId="{98C74DF5-9DB7-4263-AE33-8FEB405EBD70}" destId="{C93F9FA8-31B8-40FA-BBBC-1E43EF35A701}" srcOrd="13" destOrd="0" presId="urn:microsoft.com/office/officeart/2005/8/layout/process5"/>
    <dgm:cxn modelId="{DDC9DF02-9B61-4E92-A671-52DBC197254E}" type="presParOf" srcId="{C93F9FA8-31B8-40FA-BBBC-1E43EF35A701}" destId="{C1E9424A-1B61-4E15-BEFE-14A1864A5098}" srcOrd="0" destOrd="0" presId="urn:microsoft.com/office/officeart/2005/8/layout/process5"/>
    <dgm:cxn modelId="{1754BB41-A880-49D1-8E18-CED69F13ECBC}" type="presParOf" srcId="{98C74DF5-9DB7-4263-AE33-8FEB405EBD70}" destId="{8EF9681E-6837-4D67-A097-8FF67586EB9D}" srcOrd="14" destOrd="0" presId="urn:microsoft.com/office/officeart/2005/8/layout/process5"/>
    <dgm:cxn modelId="{D9F61AF9-1D9F-4C3F-89DA-FCBCC37EA83C}" type="presParOf" srcId="{98C74DF5-9DB7-4263-AE33-8FEB405EBD70}" destId="{A4E2D097-E39E-4FAE-AE78-8FBFB57CC47E}" srcOrd="15" destOrd="0" presId="urn:microsoft.com/office/officeart/2005/8/layout/process5"/>
    <dgm:cxn modelId="{75160AE5-3442-4B01-B83F-BE9D2BC89E81}" type="presParOf" srcId="{A4E2D097-E39E-4FAE-AE78-8FBFB57CC47E}" destId="{6422A9F1-6AAA-49E0-97C0-90295D7FE3A4}" srcOrd="0" destOrd="0" presId="urn:microsoft.com/office/officeart/2005/8/layout/process5"/>
    <dgm:cxn modelId="{2B1054C2-C006-4839-A8EB-9EC5B4919D35}" type="presParOf" srcId="{98C74DF5-9DB7-4263-AE33-8FEB405EBD70}" destId="{FEC7EB70-E90D-424E-8E04-27D5EF75FA72}" srcOrd="16"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5BF78-FB26-4E44-98A5-9DED9BFE26F0}">
      <dsp:nvSpPr>
        <dsp:cNvPr id="0" name=""/>
        <dsp:cNvSpPr/>
      </dsp:nvSpPr>
      <dsp:spPr>
        <a:xfrm>
          <a:off x="3773746" y="1991"/>
          <a:ext cx="1558407" cy="1012964"/>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SG" sz="1500" b="1" kern="1200" dirty="0">
              <a:latin typeface="Calibri" panose="020F0502020204030204" pitchFamily="34" charset="0"/>
              <a:cs typeface="Calibri" panose="020F0502020204030204" pitchFamily="34" charset="0"/>
            </a:rPr>
            <a:t>Professionalism</a:t>
          </a:r>
        </a:p>
      </dsp:txBody>
      <dsp:txXfrm>
        <a:off x="3823195" y="51440"/>
        <a:ext cx="1459509" cy="914066"/>
      </dsp:txXfrm>
    </dsp:sp>
    <dsp:sp modelId="{FF98651B-206C-4C74-A84D-2BB82B428CC6}">
      <dsp:nvSpPr>
        <dsp:cNvPr id="0" name=""/>
        <dsp:cNvSpPr/>
      </dsp:nvSpPr>
      <dsp:spPr>
        <a:xfrm>
          <a:off x="2529962" y="508473"/>
          <a:ext cx="4045974" cy="4045974"/>
        </a:xfrm>
        <a:custGeom>
          <a:avLst/>
          <a:gdLst/>
          <a:ahLst/>
          <a:cxnLst/>
          <a:rect l="0" t="0" r="0" b="0"/>
          <a:pathLst>
            <a:path>
              <a:moveTo>
                <a:pt x="2812886" y="160586"/>
              </a:moveTo>
              <a:arcTo wR="2022987" hR="2022987" stAng="17578994" swAng="1960509"/>
            </a:path>
          </a:pathLst>
        </a:custGeom>
        <a:noFill/>
        <a:ln w="6350" cap="flat" cmpd="sng" algn="ctr">
          <a:solidFill>
            <a:schemeClr val="accent1">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EE17F6C-DC47-4C36-961B-EF457A6A9414}">
      <dsp:nvSpPr>
        <dsp:cNvPr id="0" name=""/>
        <dsp:cNvSpPr/>
      </dsp:nvSpPr>
      <dsp:spPr>
        <a:xfrm>
          <a:off x="5697721" y="1399841"/>
          <a:ext cx="1558407" cy="1012964"/>
        </a:xfrm>
        <a:prstGeom prst="roundRect">
          <a:avLst/>
        </a:prstGeom>
        <a:gradFill rotWithShape="0">
          <a:gsLst>
            <a:gs pos="0">
              <a:schemeClr val="accent1">
                <a:shade val="50000"/>
                <a:hueOff val="160997"/>
                <a:satOff val="-3921"/>
                <a:lumOff val="17158"/>
                <a:alphaOff val="0"/>
                <a:satMod val="103000"/>
                <a:lumMod val="102000"/>
                <a:tint val="94000"/>
              </a:schemeClr>
            </a:gs>
            <a:gs pos="50000">
              <a:schemeClr val="accent1">
                <a:shade val="50000"/>
                <a:hueOff val="160997"/>
                <a:satOff val="-3921"/>
                <a:lumOff val="17158"/>
                <a:alphaOff val="0"/>
                <a:satMod val="110000"/>
                <a:lumMod val="100000"/>
                <a:shade val="100000"/>
              </a:schemeClr>
            </a:gs>
            <a:gs pos="100000">
              <a:schemeClr val="accent1">
                <a:shade val="50000"/>
                <a:hueOff val="160997"/>
                <a:satOff val="-3921"/>
                <a:lumOff val="1715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Calibri" panose="020F0502020204030204" pitchFamily="34" charset="0"/>
              <a:cs typeface="Calibri" panose="020F0502020204030204" pitchFamily="34" charset="0"/>
            </a:rPr>
            <a:t>Integrity</a:t>
          </a:r>
          <a:endParaRPr lang="en-SG" sz="1700" b="1" kern="1200" dirty="0">
            <a:latin typeface="Calibri" panose="020F0502020204030204" pitchFamily="34" charset="0"/>
            <a:cs typeface="Calibri" panose="020F0502020204030204" pitchFamily="34" charset="0"/>
          </a:endParaRPr>
        </a:p>
      </dsp:txBody>
      <dsp:txXfrm>
        <a:off x="5747170" y="1449290"/>
        <a:ext cx="1459509" cy="914066"/>
      </dsp:txXfrm>
    </dsp:sp>
    <dsp:sp modelId="{3C22DA0D-9F91-430F-8C4A-1C27B8E42F86}">
      <dsp:nvSpPr>
        <dsp:cNvPr id="0" name=""/>
        <dsp:cNvSpPr/>
      </dsp:nvSpPr>
      <dsp:spPr>
        <a:xfrm>
          <a:off x="2529962" y="508473"/>
          <a:ext cx="4045974" cy="4045974"/>
        </a:xfrm>
        <a:custGeom>
          <a:avLst/>
          <a:gdLst/>
          <a:ahLst/>
          <a:cxnLst/>
          <a:rect l="0" t="0" r="0" b="0"/>
          <a:pathLst>
            <a:path>
              <a:moveTo>
                <a:pt x="4043209" y="1917259"/>
              </a:moveTo>
              <a:arcTo wR="2022987" hR="2022987" stAng="21420250" swAng="2195512"/>
            </a:path>
          </a:pathLst>
        </a:custGeom>
        <a:noFill/>
        <a:ln w="6350" cap="flat" cmpd="sng" algn="ctr">
          <a:solidFill>
            <a:schemeClr val="accent1">
              <a:shade val="90000"/>
              <a:hueOff val="166170"/>
              <a:satOff val="-3548"/>
              <a:lumOff val="13244"/>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FE8111-4A0A-40FB-917C-AD4CF88E385D}">
      <dsp:nvSpPr>
        <dsp:cNvPr id="0" name=""/>
        <dsp:cNvSpPr/>
      </dsp:nvSpPr>
      <dsp:spPr>
        <a:xfrm>
          <a:off x="4962828" y="3661610"/>
          <a:ext cx="1558407" cy="1012964"/>
        </a:xfrm>
        <a:prstGeom prst="roundRect">
          <a:avLst/>
        </a:prstGeom>
        <a:gradFill rotWithShape="0">
          <a:gsLst>
            <a:gs pos="0">
              <a:schemeClr val="accent1">
                <a:shade val="50000"/>
                <a:hueOff val="321995"/>
                <a:satOff val="-7842"/>
                <a:lumOff val="34317"/>
                <a:alphaOff val="0"/>
                <a:satMod val="103000"/>
                <a:lumMod val="102000"/>
                <a:tint val="94000"/>
              </a:schemeClr>
            </a:gs>
            <a:gs pos="50000">
              <a:schemeClr val="accent1">
                <a:shade val="50000"/>
                <a:hueOff val="321995"/>
                <a:satOff val="-7842"/>
                <a:lumOff val="34317"/>
                <a:alphaOff val="0"/>
                <a:satMod val="110000"/>
                <a:lumMod val="100000"/>
                <a:shade val="100000"/>
              </a:schemeClr>
            </a:gs>
            <a:gs pos="100000">
              <a:schemeClr val="accent1">
                <a:shade val="50000"/>
                <a:hueOff val="321995"/>
                <a:satOff val="-7842"/>
                <a:lumOff val="3431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SG" sz="1700" b="1" kern="1200" dirty="0">
              <a:latin typeface="Calibri" panose="020F0502020204030204" pitchFamily="34" charset="0"/>
              <a:cs typeface="Calibri" panose="020F0502020204030204" pitchFamily="34" charset="0"/>
            </a:rPr>
            <a:t>Customer Care</a:t>
          </a:r>
        </a:p>
      </dsp:txBody>
      <dsp:txXfrm>
        <a:off x="5012277" y="3711059"/>
        <a:ext cx="1459509" cy="914066"/>
      </dsp:txXfrm>
    </dsp:sp>
    <dsp:sp modelId="{039274BC-3D20-4BF4-A5A7-29317C525477}">
      <dsp:nvSpPr>
        <dsp:cNvPr id="0" name=""/>
        <dsp:cNvSpPr/>
      </dsp:nvSpPr>
      <dsp:spPr>
        <a:xfrm>
          <a:off x="2529962" y="508473"/>
          <a:ext cx="4045974" cy="4045974"/>
        </a:xfrm>
        <a:custGeom>
          <a:avLst/>
          <a:gdLst/>
          <a:ahLst/>
          <a:cxnLst/>
          <a:rect l="0" t="0" r="0" b="0"/>
          <a:pathLst>
            <a:path>
              <a:moveTo>
                <a:pt x="2424834" y="4005661"/>
              </a:moveTo>
              <a:arcTo wR="2022987" hR="2022987" stAng="4712551" swAng="1374898"/>
            </a:path>
          </a:pathLst>
        </a:custGeom>
        <a:noFill/>
        <a:ln w="6350" cap="flat" cmpd="sng" algn="ctr">
          <a:solidFill>
            <a:schemeClr val="accent1">
              <a:shade val="90000"/>
              <a:hueOff val="332341"/>
              <a:satOff val="-7097"/>
              <a:lumOff val="26487"/>
              <a:alphaOff val="0"/>
            </a:schemeClr>
          </a:solidFill>
          <a:prstDash val="solid"/>
          <a:miter lim="800000"/>
        </a:ln>
        <a:effectLst/>
      </dsp:spPr>
      <dsp:style>
        <a:lnRef idx="1">
          <a:scrgbClr r="0" g="0" b="0"/>
        </a:lnRef>
        <a:fillRef idx="0">
          <a:scrgbClr r="0" g="0" b="0"/>
        </a:fillRef>
        <a:effectRef idx="0">
          <a:scrgbClr r="0" g="0" b="0"/>
        </a:effectRef>
        <a:fontRef idx="minor"/>
      </dsp:style>
    </dsp:sp>
    <dsp:sp modelId="{BFD2B33F-4C83-43A1-8247-F999014B3AA9}">
      <dsp:nvSpPr>
        <dsp:cNvPr id="0" name=""/>
        <dsp:cNvSpPr/>
      </dsp:nvSpPr>
      <dsp:spPr>
        <a:xfrm>
          <a:off x="2584664" y="3661610"/>
          <a:ext cx="1558407" cy="1012964"/>
        </a:xfrm>
        <a:prstGeom prst="roundRect">
          <a:avLst/>
        </a:prstGeom>
        <a:gradFill rotWithShape="0">
          <a:gsLst>
            <a:gs pos="0">
              <a:schemeClr val="accent1">
                <a:shade val="50000"/>
                <a:hueOff val="321995"/>
                <a:satOff val="-7842"/>
                <a:lumOff val="34317"/>
                <a:alphaOff val="0"/>
                <a:satMod val="103000"/>
                <a:lumMod val="102000"/>
                <a:tint val="94000"/>
              </a:schemeClr>
            </a:gs>
            <a:gs pos="50000">
              <a:schemeClr val="accent1">
                <a:shade val="50000"/>
                <a:hueOff val="321995"/>
                <a:satOff val="-7842"/>
                <a:lumOff val="34317"/>
                <a:alphaOff val="0"/>
                <a:satMod val="110000"/>
                <a:lumMod val="100000"/>
                <a:shade val="100000"/>
              </a:schemeClr>
            </a:gs>
            <a:gs pos="100000">
              <a:schemeClr val="accent1">
                <a:shade val="50000"/>
                <a:hueOff val="321995"/>
                <a:satOff val="-7842"/>
                <a:lumOff val="3431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SG" sz="1500" b="1" kern="1200" dirty="0">
              <a:latin typeface="Calibri" panose="020F0502020204030204" pitchFamily="34" charset="0"/>
              <a:cs typeface="Calibri" panose="020F0502020204030204" pitchFamily="34" charset="0"/>
            </a:rPr>
            <a:t>Communication</a:t>
          </a:r>
        </a:p>
      </dsp:txBody>
      <dsp:txXfrm>
        <a:off x="2634113" y="3711059"/>
        <a:ext cx="1459509" cy="914066"/>
      </dsp:txXfrm>
    </dsp:sp>
    <dsp:sp modelId="{8FDEF2B1-03AC-4189-AA60-D422F822797D}">
      <dsp:nvSpPr>
        <dsp:cNvPr id="0" name=""/>
        <dsp:cNvSpPr/>
      </dsp:nvSpPr>
      <dsp:spPr>
        <a:xfrm>
          <a:off x="2529962" y="508473"/>
          <a:ext cx="4045974" cy="4045974"/>
        </a:xfrm>
        <a:custGeom>
          <a:avLst/>
          <a:gdLst/>
          <a:ahLst/>
          <a:cxnLst/>
          <a:rect l="0" t="0" r="0" b="0"/>
          <a:pathLst>
            <a:path>
              <a:moveTo>
                <a:pt x="337920" y="3142374"/>
              </a:moveTo>
              <a:arcTo wR="2022987" hR="2022987" stAng="8784238" swAng="2195512"/>
            </a:path>
          </a:pathLst>
        </a:custGeom>
        <a:noFill/>
        <a:ln w="6350" cap="flat" cmpd="sng" algn="ctr">
          <a:solidFill>
            <a:schemeClr val="accent1">
              <a:shade val="90000"/>
              <a:hueOff val="332341"/>
              <a:satOff val="-7097"/>
              <a:lumOff val="26487"/>
              <a:alphaOff val="0"/>
            </a:schemeClr>
          </a:solidFill>
          <a:prstDash val="solid"/>
          <a:miter lim="800000"/>
        </a:ln>
        <a:effectLst/>
      </dsp:spPr>
      <dsp:style>
        <a:lnRef idx="1">
          <a:scrgbClr r="0" g="0" b="0"/>
        </a:lnRef>
        <a:fillRef idx="0">
          <a:scrgbClr r="0" g="0" b="0"/>
        </a:fillRef>
        <a:effectRef idx="0">
          <a:scrgbClr r="0" g="0" b="0"/>
        </a:effectRef>
        <a:fontRef idx="minor"/>
      </dsp:style>
    </dsp:sp>
    <dsp:sp modelId="{6DF99836-0DBB-4A3C-838B-65F727951F4F}">
      <dsp:nvSpPr>
        <dsp:cNvPr id="0" name=""/>
        <dsp:cNvSpPr/>
      </dsp:nvSpPr>
      <dsp:spPr>
        <a:xfrm>
          <a:off x="1849771" y="1399841"/>
          <a:ext cx="1558407" cy="1012964"/>
        </a:xfrm>
        <a:prstGeom prst="roundRect">
          <a:avLst/>
        </a:prstGeom>
        <a:gradFill rotWithShape="0">
          <a:gsLst>
            <a:gs pos="0">
              <a:schemeClr val="accent1">
                <a:shade val="50000"/>
                <a:hueOff val="160997"/>
                <a:satOff val="-3921"/>
                <a:lumOff val="17158"/>
                <a:alphaOff val="0"/>
                <a:satMod val="103000"/>
                <a:lumMod val="102000"/>
                <a:tint val="94000"/>
              </a:schemeClr>
            </a:gs>
            <a:gs pos="50000">
              <a:schemeClr val="accent1">
                <a:shade val="50000"/>
                <a:hueOff val="160997"/>
                <a:satOff val="-3921"/>
                <a:lumOff val="17158"/>
                <a:alphaOff val="0"/>
                <a:satMod val="110000"/>
                <a:lumMod val="100000"/>
                <a:shade val="100000"/>
              </a:schemeClr>
            </a:gs>
            <a:gs pos="100000">
              <a:schemeClr val="accent1">
                <a:shade val="50000"/>
                <a:hueOff val="160997"/>
                <a:satOff val="-3921"/>
                <a:lumOff val="1715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SG" sz="1700" b="1" kern="1200">
              <a:latin typeface="Calibri" panose="020F0502020204030204" pitchFamily="34" charset="0"/>
              <a:cs typeface="Calibri" panose="020F0502020204030204" pitchFamily="34" charset="0"/>
            </a:rPr>
            <a:t>Commitment</a:t>
          </a:r>
        </a:p>
      </dsp:txBody>
      <dsp:txXfrm>
        <a:off x="1899220" y="1449290"/>
        <a:ext cx="1459509" cy="914066"/>
      </dsp:txXfrm>
    </dsp:sp>
    <dsp:sp modelId="{DF41F2E1-0BC7-4F83-8A2F-213D0080D222}">
      <dsp:nvSpPr>
        <dsp:cNvPr id="0" name=""/>
        <dsp:cNvSpPr/>
      </dsp:nvSpPr>
      <dsp:spPr>
        <a:xfrm>
          <a:off x="2529962" y="508473"/>
          <a:ext cx="4045974" cy="4045974"/>
        </a:xfrm>
        <a:custGeom>
          <a:avLst/>
          <a:gdLst/>
          <a:ahLst/>
          <a:cxnLst/>
          <a:rect l="0" t="0" r="0" b="0"/>
          <a:pathLst>
            <a:path>
              <a:moveTo>
                <a:pt x="352629" y="881767"/>
              </a:moveTo>
              <a:arcTo wR="2022987" hR="2022987" stAng="12860497" swAng="1960509"/>
            </a:path>
          </a:pathLst>
        </a:custGeom>
        <a:noFill/>
        <a:ln w="6350" cap="flat" cmpd="sng" algn="ctr">
          <a:solidFill>
            <a:schemeClr val="accent1">
              <a:shade val="90000"/>
              <a:hueOff val="166170"/>
              <a:satOff val="-3548"/>
              <a:lumOff val="13244"/>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028DC-83B8-484C-956E-20684CB947B1}">
      <dsp:nvSpPr>
        <dsp:cNvPr id="0" name=""/>
        <dsp:cNvSpPr/>
      </dsp:nvSpPr>
      <dsp:spPr>
        <a:xfrm>
          <a:off x="555580" y="614"/>
          <a:ext cx="1976846" cy="118610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SG" sz="1900" b="1" kern="1200" dirty="0"/>
            <a:t>Orientation</a:t>
          </a:r>
        </a:p>
      </dsp:txBody>
      <dsp:txXfrm>
        <a:off x="590320" y="35354"/>
        <a:ext cx="1907366" cy="1116627"/>
      </dsp:txXfrm>
    </dsp:sp>
    <dsp:sp modelId="{EA2ED47F-2E79-4E2C-BF01-1293D7B906C0}">
      <dsp:nvSpPr>
        <dsp:cNvPr id="0" name=""/>
        <dsp:cNvSpPr/>
      </dsp:nvSpPr>
      <dsp:spPr>
        <a:xfrm>
          <a:off x="2706388" y="348539"/>
          <a:ext cx="419091" cy="490257"/>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G" sz="1900" b="1" kern="1200"/>
        </a:p>
      </dsp:txBody>
      <dsp:txXfrm>
        <a:off x="2706388" y="446590"/>
        <a:ext cx="293364" cy="294155"/>
      </dsp:txXfrm>
    </dsp:sp>
    <dsp:sp modelId="{5FFD5CDE-5915-41D6-9B27-04644C79B4CF}">
      <dsp:nvSpPr>
        <dsp:cNvPr id="0" name=""/>
        <dsp:cNvSpPr/>
      </dsp:nvSpPr>
      <dsp:spPr>
        <a:xfrm>
          <a:off x="3323164" y="614"/>
          <a:ext cx="1976846" cy="118610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SG" sz="1900" b="1" kern="1200" dirty="0"/>
            <a:t>Lesson</a:t>
          </a:r>
        </a:p>
      </dsp:txBody>
      <dsp:txXfrm>
        <a:off x="3357904" y="35354"/>
        <a:ext cx="1907366" cy="1116627"/>
      </dsp:txXfrm>
    </dsp:sp>
    <dsp:sp modelId="{F6339A5B-0404-4BC8-ABC7-10CFBC02A29E}">
      <dsp:nvSpPr>
        <dsp:cNvPr id="0" name=""/>
        <dsp:cNvSpPr/>
      </dsp:nvSpPr>
      <dsp:spPr>
        <a:xfrm>
          <a:off x="5473973" y="348539"/>
          <a:ext cx="419091" cy="490257"/>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G" sz="1900" b="1" kern="1200"/>
        </a:p>
      </dsp:txBody>
      <dsp:txXfrm>
        <a:off x="5473973" y="446590"/>
        <a:ext cx="293364" cy="294155"/>
      </dsp:txXfrm>
    </dsp:sp>
    <dsp:sp modelId="{5F774D62-C8A1-4100-9F34-7E869B7EB925}">
      <dsp:nvSpPr>
        <dsp:cNvPr id="0" name=""/>
        <dsp:cNvSpPr/>
      </dsp:nvSpPr>
      <dsp:spPr>
        <a:xfrm>
          <a:off x="6090749" y="614"/>
          <a:ext cx="1976846" cy="118610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SG" sz="1900" b="1" kern="1200" dirty="0"/>
            <a:t>Assignment / Examination</a:t>
          </a:r>
        </a:p>
      </dsp:txBody>
      <dsp:txXfrm>
        <a:off x="6125489" y="35354"/>
        <a:ext cx="1907366" cy="1116627"/>
      </dsp:txXfrm>
    </dsp:sp>
    <dsp:sp modelId="{B8CD4045-7A8D-4BF5-9D18-EBF7D7AC277A}">
      <dsp:nvSpPr>
        <dsp:cNvPr id="0" name=""/>
        <dsp:cNvSpPr/>
      </dsp:nvSpPr>
      <dsp:spPr>
        <a:xfrm rot="5400000">
          <a:off x="6869627" y="1325101"/>
          <a:ext cx="419091" cy="490257"/>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G" sz="1900" b="1" kern="1200"/>
        </a:p>
      </dsp:txBody>
      <dsp:txXfrm rot="-5400000">
        <a:off x="6932096" y="1360684"/>
        <a:ext cx="294155" cy="293364"/>
      </dsp:txXfrm>
    </dsp:sp>
    <dsp:sp modelId="{5C1E72A9-08C2-4AE2-90F0-6C4CD8743617}">
      <dsp:nvSpPr>
        <dsp:cNvPr id="0" name=""/>
        <dsp:cNvSpPr/>
      </dsp:nvSpPr>
      <dsp:spPr>
        <a:xfrm>
          <a:off x="6090749" y="1977461"/>
          <a:ext cx="1976846" cy="118610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SG" sz="1900" b="1" kern="1200" dirty="0"/>
            <a:t>Faculty Marking</a:t>
          </a:r>
        </a:p>
      </dsp:txBody>
      <dsp:txXfrm>
        <a:off x="6125489" y="2012201"/>
        <a:ext cx="1907366" cy="1116627"/>
      </dsp:txXfrm>
    </dsp:sp>
    <dsp:sp modelId="{670F7A3B-862F-43C9-8554-B1953A497146}">
      <dsp:nvSpPr>
        <dsp:cNvPr id="0" name=""/>
        <dsp:cNvSpPr/>
      </dsp:nvSpPr>
      <dsp:spPr>
        <a:xfrm rot="10800000">
          <a:off x="5497695" y="2325386"/>
          <a:ext cx="419091" cy="490257"/>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G" sz="1900" b="1" kern="1200"/>
        </a:p>
      </dsp:txBody>
      <dsp:txXfrm rot="10800000">
        <a:off x="5623422" y="2423437"/>
        <a:ext cx="293364" cy="294155"/>
      </dsp:txXfrm>
    </dsp:sp>
    <dsp:sp modelId="{8C7876A5-9E33-4B1E-B727-D00868FBD92A}">
      <dsp:nvSpPr>
        <dsp:cNvPr id="0" name=""/>
        <dsp:cNvSpPr/>
      </dsp:nvSpPr>
      <dsp:spPr>
        <a:xfrm>
          <a:off x="3323164" y="1977461"/>
          <a:ext cx="1976846" cy="118610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SG" sz="1900" b="1" kern="1200" dirty="0"/>
            <a:t>Moderation</a:t>
          </a:r>
        </a:p>
      </dsp:txBody>
      <dsp:txXfrm>
        <a:off x="3357904" y="2012201"/>
        <a:ext cx="1907366" cy="1116627"/>
      </dsp:txXfrm>
    </dsp:sp>
    <dsp:sp modelId="{9F508CC0-1853-4BEB-AE39-63A762D64FFB}">
      <dsp:nvSpPr>
        <dsp:cNvPr id="0" name=""/>
        <dsp:cNvSpPr/>
      </dsp:nvSpPr>
      <dsp:spPr>
        <a:xfrm rot="10800000">
          <a:off x="2730110" y="2325386"/>
          <a:ext cx="419091" cy="490257"/>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SG" sz="2100" kern="1200"/>
        </a:p>
      </dsp:txBody>
      <dsp:txXfrm rot="10800000">
        <a:off x="2855837" y="2423437"/>
        <a:ext cx="293364" cy="294155"/>
      </dsp:txXfrm>
    </dsp:sp>
    <dsp:sp modelId="{35743F9E-96B5-4CBC-9010-A54279DAB67C}">
      <dsp:nvSpPr>
        <dsp:cNvPr id="0" name=""/>
        <dsp:cNvSpPr/>
      </dsp:nvSpPr>
      <dsp:spPr>
        <a:xfrm>
          <a:off x="555580" y="1977461"/>
          <a:ext cx="1976846" cy="118610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SG" sz="1900" b="1" kern="1200" dirty="0"/>
            <a:t>Academic and Progression Board (APB) </a:t>
          </a:r>
        </a:p>
      </dsp:txBody>
      <dsp:txXfrm>
        <a:off x="590320" y="2012201"/>
        <a:ext cx="1907366" cy="1116627"/>
      </dsp:txXfrm>
    </dsp:sp>
    <dsp:sp modelId="{B3CDAD4D-0422-4EA6-9867-2074E1795EA6}">
      <dsp:nvSpPr>
        <dsp:cNvPr id="0" name=""/>
        <dsp:cNvSpPr/>
      </dsp:nvSpPr>
      <dsp:spPr>
        <a:xfrm rot="5400000">
          <a:off x="1334457" y="3301948"/>
          <a:ext cx="419091" cy="490257"/>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G" sz="1900" b="1" kern="1200"/>
        </a:p>
      </dsp:txBody>
      <dsp:txXfrm rot="-5400000">
        <a:off x="1396926" y="3337531"/>
        <a:ext cx="294155" cy="293364"/>
      </dsp:txXfrm>
    </dsp:sp>
    <dsp:sp modelId="{E40B349A-3AEE-44EB-82C6-03EF2783F367}">
      <dsp:nvSpPr>
        <dsp:cNvPr id="0" name=""/>
        <dsp:cNvSpPr/>
      </dsp:nvSpPr>
      <dsp:spPr>
        <a:xfrm>
          <a:off x="555580" y="3954307"/>
          <a:ext cx="1976846" cy="118610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Printing of Certificate &amp;  Transcript (3 Months after APB)</a:t>
          </a:r>
          <a:endParaRPr lang="en-SG" sz="1800" b="1" kern="1200" dirty="0"/>
        </a:p>
      </dsp:txBody>
      <dsp:txXfrm>
        <a:off x="590320" y="3989047"/>
        <a:ext cx="1907366" cy="1116627"/>
      </dsp:txXfrm>
    </dsp:sp>
    <dsp:sp modelId="{C93F9FA8-31B8-40FA-BBBC-1E43EF35A701}">
      <dsp:nvSpPr>
        <dsp:cNvPr id="0" name=""/>
        <dsp:cNvSpPr/>
      </dsp:nvSpPr>
      <dsp:spPr>
        <a:xfrm>
          <a:off x="2706388" y="4302232"/>
          <a:ext cx="419091" cy="490257"/>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G" sz="1900" b="1" kern="1200"/>
        </a:p>
      </dsp:txBody>
      <dsp:txXfrm>
        <a:off x="2706388" y="4400283"/>
        <a:ext cx="293364" cy="294155"/>
      </dsp:txXfrm>
    </dsp:sp>
    <dsp:sp modelId="{8EF9681E-6837-4D67-A097-8FF67586EB9D}">
      <dsp:nvSpPr>
        <dsp:cNvPr id="0" name=""/>
        <dsp:cNvSpPr/>
      </dsp:nvSpPr>
      <dsp:spPr>
        <a:xfrm>
          <a:off x="3323164" y="3954307"/>
          <a:ext cx="1976846" cy="118610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SG" sz="1900" b="1" kern="1200" dirty="0"/>
            <a:t>Collection of Certificate and Transcript</a:t>
          </a:r>
        </a:p>
      </dsp:txBody>
      <dsp:txXfrm>
        <a:off x="3357904" y="3989047"/>
        <a:ext cx="1907366" cy="1116627"/>
      </dsp:txXfrm>
    </dsp:sp>
    <dsp:sp modelId="{A4E2D097-E39E-4FAE-AE78-8FBFB57CC47E}">
      <dsp:nvSpPr>
        <dsp:cNvPr id="0" name=""/>
        <dsp:cNvSpPr/>
      </dsp:nvSpPr>
      <dsp:spPr>
        <a:xfrm>
          <a:off x="5473973" y="4302232"/>
          <a:ext cx="419091" cy="490257"/>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SG" sz="2100" b="1" kern="1200"/>
        </a:p>
      </dsp:txBody>
      <dsp:txXfrm>
        <a:off x="5473973" y="4400283"/>
        <a:ext cx="293364" cy="294155"/>
      </dsp:txXfrm>
    </dsp:sp>
    <dsp:sp modelId="{FEC7EB70-E90D-424E-8E04-27D5EF75FA72}">
      <dsp:nvSpPr>
        <dsp:cNvPr id="0" name=""/>
        <dsp:cNvSpPr/>
      </dsp:nvSpPr>
      <dsp:spPr>
        <a:xfrm>
          <a:off x="6090749" y="3954307"/>
          <a:ext cx="1976846" cy="118610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SG" sz="1900" b="1" kern="1200" dirty="0"/>
            <a:t>Graduation</a:t>
          </a:r>
        </a:p>
      </dsp:txBody>
      <dsp:txXfrm>
        <a:off x="6125489" y="3989047"/>
        <a:ext cx="1907366" cy="111662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6219BA-6823-4C99-BF46-58CC6100BC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a:extLst>
              <a:ext uri="{FF2B5EF4-FFF2-40B4-BE49-F238E27FC236}">
                <a16:creationId xmlns:a16="http://schemas.microsoft.com/office/drawing/2014/main" id="{1985F728-9F3A-4FBC-B576-B22F54A828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CD384A-26CE-44EB-BF01-3D6FF6B5BD28}" type="datetimeFigureOut">
              <a:rPr lang="en-SG" smtClean="0"/>
              <a:t>24/7/2021</a:t>
            </a:fld>
            <a:endParaRPr lang="en-SG"/>
          </a:p>
        </p:txBody>
      </p:sp>
      <p:sp>
        <p:nvSpPr>
          <p:cNvPr id="4" name="Footer Placeholder 3">
            <a:extLst>
              <a:ext uri="{FF2B5EF4-FFF2-40B4-BE49-F238E27FC236}">
                <a16:creationId xmlns:a16="http://schemas.microsoft.com/office/drawing/2014/main" id="{8D3D8B48-0EDC-417F-A5E8-7398060EAE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a:extLst>
              <a:ext uri="{FF2B5EF4-FFF2-40B4-BE49-F238E27FC236}">
                <a16:creationId xmlns:a16="http://schemas.microsoft.com/office/drawing/2014/main" id="{D024D3CF-40A2-49AF-9250-18C01F3EAA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6F9E4C-FF0B-426B-96AE-E0D5A0337437}" type="slidenum">
              <a:rPr lang="en-SG" smtClean="0"/>
              <a:t>‹#›</a:t>
            </a:fld>
            <a:endParaRPr lang="en-SG"/>
          </a:p>
        </p:txBody>
      </p:sp>
    </p:spTree>
    <p:extLst>
      <p:ext uri="{BB962C8B-B14F-4D97-AF65-F5344CB8AC3E}">
        <p14:creationId xmlns:p14="http://schemas.microsoft.com/office/powerpoint/2010/main" val="16080400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E666E-555D-45A4-8D4A-AA7368554E8D}" type="datetimeFigureOut">
              <a:rPr lang="en-US" smtClean="0"/>
              <a:t>7/24/2021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4F866-6F28-45F4-A940-82361090596D}" type="slidenum">
              <a:rPr lang="en-US" smtClean="0"/>
              <a:t>‹#›</a:t>
            </a:fld>
            <a:endParaRPr lang="en-US"/>
          </a:p>
        </p:txBody>
      </p:sp>
    </p:spTree>
    <p:extLst>
      <p:ext uri="{BB962C8B-B14F-4D97-AF65-F5344CB8AC3E}">
        <p14:creationId xmlns:p14="http://schemas.microsoft.com/office/powerpoint/2010/main" val="14926176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3378FA0-07B4-417F-8C2A-CCAA656F5D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85C0813-89A8-4C6A-8BF2-745D1FE42A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a:extLst>
              <a:ext uri="{FF2B5EF4-FFF2-40B4-BE49-F238E27FC236}">
                <a16:creationId xmlns:a16="http://schemas.microsoft.com/office/drawing/2014/main" id="{A95BE912-1229-40C0-921E-9D9B138905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5FB6BC7-E2A6-4155-B581-F2DDEBDD1CA8}" type="slidenum">
              <a:rPr lang="en-GB" altLang="en-US" smtClean="0">
                <a:solidFill>
                  <a:srgbClr val="000000"/>
                </a:solidFill>
              </a:rPr>
              <a:pPr fontAlgn="base">
                <a:spcBef>
                  <a:spcPct val="0"/>
                </a:spcBef>
                <a:spcAft>
                  <a:spcPct val="0"/>
                </a:spcAft>
              </a:pPr>
              <a:t>31</a:t>
            </a:fld>
            <a:endParaRPr lang="en-GB"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B1BA707-F59D-4C09-AFFC-BAB8491D25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0856AB82-E61C-4387-84F8-47AC4763ED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6084" name="Slide Number Placeholder 3">
            <a:extLst>
              <a:ext uri="{FF2B5EF4-FFF2-40B4-BE49-F238E27FC236}">
                <a16:creationId xmlns:a16="http://schemas.microsoft.com/office/drawing/2014/main" id="{9FE92DEA-5EBB-40AB-AC98-4ED0CAFFFE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D545D1B-89F2-4645-B5F7-1EF3CD53EAD8}" type="slidenum">
              <a:rPr lang="en-GB" altLang="en-US" smtClean="0">
                <a:solidFill>
                  <a:srgbClr val="000000"/>
                </a:solidFill>
              </a:rPr>
              <a:pPr fontAlgn="base">
                <a:spcBef>
                  <a:spcPct val="0"/>
                </a:spcBef>
                <a:spcAft>
                  <a:spcPct val="0"/>
                </a:spcAft>
              </a:pPr>
              <a:t>48</a:t>
            </a:fld>
            <a:endParaRPr lang="en-GB"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576556-0917-4800-B875-1448991D69A8}" type="datetime1">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6A113-CFE0-4CC1-8C3E-7E22E56F1FE8}" type="slidenum">
              <a:rPr lang="en-US" smtClean="0"/>
              <a:t>‹#›</a:t>
            </a:fld>
            <a:endParaRPr lang="en-US"/>
          </a:p>
        </p:txBody>
      </p:sp>
    </p:spTree>
    <p:extLst>
      <p:ext uri="{BB962C8B-B14F-4D97-AF65-F5344CB8AC3E}">
        <p14:creationId xmlns:p14="http://schemas.microsoft.com/office/powerpoint/2010/main" val="1304419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2D62D7-9CA6-4443-8D5F-7B0F32A1B0B3}" type="datetime1">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6A113-CFE0-4CC1-8C3E-7E22E56F1FE8}" type="slidenum">
              <a:rPr lang="en-US" smtClean="0"/>
              <a:t>‹#›</a:t>
            </a:fld>
            <a:endParaRPr lang="en-US"/>
          </a:p>
        </p:txBody>
      </p:sp>
    </p:spTree>
    <p:extLst>
      <p:ext uri="{BB962C8B-B14F-4D97-AF65-F5344CB8AC3E}">
        <p14:creationId xmlns:p14="http://schemas.microsoft.com/office/powerpoint/2010/main" val="755448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2149A9-D945-494A-9394-9C3F3433C86D}" type="datetime1">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6A113-CFE0-4CC1-8C3E-7E22E56F1FE8}" type="slidenum">
              <a:rPr lang="en-US" smtClean="0"/>
              <a:t>‹#›</a:t>
            </a:fld>
            <a:endParaRPr lang="en-US"/>
          </a:p>
        </p:txBody>
      </p:sp>
    </p:spTree>
    <p:extLst>
      <p:ext uri="{BB962C8B-B14F-4D97-AF65-F5344CB8AC3E}">
        <p14:creationId xmlns:p14="http://schemas.microsoft.com/office/powerpoint/2010/main" val="132223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39C288-1228-4B93-8E20-8E9D1489A8BD}" type="datetime1">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6A113-CFE0-4CC1-8C3E-7E22E56F1FE8}" type="slidenum">
              <a:rPr lang="en-US" smtClean="0"/>
              <a:t>‹#›</a:t>
            </a:fld>
            <a:endParaRPr lang="en-US"/>
          </a:p>
        </p:txBody>
      </p:sp>
    </p:spTree>
    <p:extLst>
      <p:ext uri="{BB962C8B-B14F-4D97-AF65-F5344CB8AC3E}">
        <p14:creationId xmlns:p14="http://schemas.microsoft.com/office/powerpoint/2010/main" val="29680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B7DAC-A537-4803-9261-F62C56601A19}" type="datetime1">
              <a:rPr lang="en-US" smtClean="0"/>
              <a:t>7/24/2021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6A113-CFE0-4CC1-8C3E-7E22E56F1FE8}" type="slidenum">
              <a:rPr lang="en-US" smtClean="0"/>
              <a:t>‹#›</a:t>
            </a:fld>
            <a:endParaRPr lang="en-US"/>
          </a:p>
        </p:txBody>
      </p:sp>
    </p:spTree>
    <p:extLst>
      <p:ext uri="{BB962C8B-B14F-4D97-AF65-F5344CB8AC3E}">
        <p14:creationId xmlns:p14="http://schemas.microsoft.com/office/powerpoint/2010/main" val="33581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AFC506-8E30-44CA-9F47-7DA83183C547}" type="datetime1">
              <a:rPr lang="en-US" smtClean="0"/>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6A113-CFE0-4CC1-8C3E-7E22E56F1FE8}" type="slidenum">
              <a:rPr lang="en-US" smtClean="0"/>
              <a:t>‹#›</a:t>
            </a:fld>
            <a:endParaRPr lang="en-US"/>
          </a:p>
        </p:txBody>
      </p:sp>
    </p:spTree>
    <p:extLst>
      <p:ext uri="{BB962C8B-B14F-4D97-AF65-F5344CB8AC3E}">
        <p14:creationId xmlns:p14="http://schemas.microsoft.com/office/powerpoint/2010/main" val="26675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75AA94-B858-4E81-923E-571F971C3496}" type="datetime1">
              <a:rPr lang="en-US" smtClean="0"/>
              <a:t>7/24/2021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B6A113-CFE0-4CC1-8C3E-7E22E56F1FE8}" type="slidenum">
              <a:rPr lang="en-US" smtClean="0"/>
              <a:t>‹#›</a:t>
            </a:fld>
            <a:endParaRPr lang="en-US"/>
          </a:p>
        </p:txBody>
      </p:sp>
    </p:spTree>
    <p:extLst>
      <p:ext uri="{BB962C8B-B14F-4D97-AF65-F5344CB8AC3E}">
        <p14:creationId xmlns:p14="http://schemas.microsoft.com/office/powerpoint/2010/main" val="372360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02C92E-2832-40BE-8E16-7A944DDDE463}" type="datetime1">
              <a:rPr lang="en-US" smtClean="0"/>
              <a:t>7/24/2021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B6A113-CFE0-4CC1-8C3E-7E22E56F1FE8}" type="slidenum">
              <a:rPr lang="en-US" smtClean="0"/>
              <a:t>‹#›</a:t>
            </a:fld>
            <a:endParaRPr lang="en-US"/>
          </a:p>
        </p:txBody>
      </p:sp>
    </p:spTree>
    <p:extLst>
      <p:ext uri="{BB962C8B-B14F-4D97-AF65-F5344CB8AC3E}">
        <p14:creationId xmlns:p14="http://schemas.microsoft.com/office/powerpoint/2010/main" val="347730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D6EAD-8494-4F6F-8FA5-5E6B95CE3ABD}" type="datetime1">
              <a:rPr lang="en-US" smtClean="0"/>
              <a:t>7/24/2021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B6A113-CFE0-4CC1-8C3E-7E22E56F1FE8}" type="slidenum">
              <a:rPr lang="en-US" smtClean="0"/>
              <a:t>‹#›</a:t>
            </a:fld>
            <a:endParaRPr lang="en-US"/>
          </a:p>
        </p:txBody>
      </p:sp>
    </p:spTree>
    <p:extLst>
      <p:ext uri="{BB962C8B-B14F-4D97-AF65-F5344CB8AC3E}">
        <p14:creationId xmlns:p14="http://schemas.microsoft.com/office/powerpoint/2010/main" val="3380166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02D533-0876-439A-AFF8-F7C1ED01D71F}" type="datetime1">
              <a:rPr lang="en-US" smtClean="0"/>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6A113-CFE0-4CC1-8C3E-7E22E56F1FE8}" type="slidenum">
              <a:rPr lang="en-US" smtClean="0"/>
              <a:t>‹#›</a:t>
            </a:fld>
            <a:endParaRPr lang="en-US"/>
          </a:p>
        </p:txBody>
      </p:sp>
    </p:spTree>
    <p:extLst>
      <p:ext uri="{BB962C8B-B14F-4D97-AF65-F5344CB8AC3E}">
        <p14:creationId xmlns:p14="http://schemas.microsoft.com/office/powerpoint/2010/main" val="1682148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6FFA9F-000F-4982-A268-3253B4246FB4}" type="datetime1">
              <a:rPr lang="en-US" smtClean="0"/>
              <a:t>7/24/2021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6A113-CFE0-4CC1-8C3E-7E22E56F1FE8}" type="slidenum">
              <a:rPr lang="en-US" smtClean="0"/>
              <a:t>‹#›</a:t>
            </a:fld>
            <a:endParaRPr lang="en-US"/>
          </a:p>
        </p:txBody>
      </p:sp>
    </p:spTree>
    <p:extLst>
      <p:ext uri="{BB962C8B-B14F-4D97-AF65-F5344CB8AC3E}">
        <p14:creationId xmlns:p14="http://schemas.microsoft.com/office/powerpoint/2010/main" val="1679898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31F1F-032C-4DDE-8F73-37FE84602334}" type="datetime1">
              <a:rPr lang="en-US" smtClean="0"/>
              <a:t>7/24/2021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6A113-CFE0-4CC1-8C3E-7E22E56F1FE8}" type="slidenum">
              <a:rPr lang="en-US" smtClean="0"/>
              <a:t>‹#›</a:t>
            </a:fld>
            <a:endParaRPr lang="en-US"/>
          </a:p>
        </p:txBody>
      </p:sp>
    </p:spTree>
    <p:extLst>
      <p:ext uri="{BB962C8B-B14F-4D97-AF65-F5344CB8AC3E}">
        <p14:creationId xmlns:p14="http://schemas.microsoft.com/office/powerpoint/2010/main" val="932186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aventis.edu.sg/resources/" TargetMode="External"/><Relationship Id="rId4" Type="http://schemas.openxmlformats.org/officeDocument/2006/relationships/hyperlink" Target="mailto:studentservices@aventisglobal.edu.s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hyperlink" Target="mailto:studentservices@aventisglobal.edu.s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online.uwl.ac.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online.uwl.ac.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drive.google.com/drive/folders/16uzCxnxeD3R3iR0TX88uBLL1JvvABjTU?usp=sharing" TargetMode="External"/><Relationship Id="rId4" Type="http://schemas.openxmlformats.org/officeDocument/2006/relationships/hyperlink" Target="https://www.aventis.edu.sg/resourc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studentservices@aventisglobal.edu.s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asm.edu.sg/coursesurvey/" TargetMode="External"/><Relationship Id="rId5" Type="http://schemas.openxmlformats.org/officeDocument/2006/relationships/hyperlink" Target="http://asm.edu.sg/modulesurvey/" TargetMode="Externa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www.ssg.gov.sg/cpe/student-services/dispute-resolution.html" TargetMode="External"/><Relationship Id="rId4" Type="http://schemas.openxmlformats.org/officeDocument/2006/relationships/hyperlink" Target="mailto:studentservices@aventisglobal.edu.s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mailto:studentservices@aventisglobal.edu.sg" TargetMode="Externa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hyperlink" Target="http://www.clker.com/cliparts/b/7/5/b/12517962551900438138Stick_Figure.svg.med.png"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emeraldinsight.com/doi/pdfplus/10.1108/PR-10-2012-0172"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ipd.co.uk/hr-resources/factsheets/absence-measurement-management.aspx"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hyperlink" Target="https://help.turnitin.com/feedback-studio/moodle/direct-v2/instructor/the-similarity-report/similarity-score-ranges.ht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help.turnitin.com/feedback-studio/moodle/direct-v2/instructor/the-similarity-report/similarity-score-ranges.ht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goo.gl/RBvmFC"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aventis.edu.sg/resourc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turners PP presentation SEP 20185.jpg">
            <a:extLst>
              <a:ext uri="{FF2B5EF4-FFF2-40B4-BE49-F238E27FC236}">
                <a16:creationId xmlns:a16="http://schemas.microsoft.com/office/drawing/2014/main" id="{3D4774A1-CF0E-4A2A-9630-CB095CF28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5B9205B-189D-438B-A0D5-768CA1ADD3C8}"/>
              </a:ext>
            </a:extLst>
          </p:cNvPr>
          <p:cNvSpPr>
            <a:spLocks noGrp="1"/>
          </p:cNvSpPr>
          <p:nvPr>
            <p:ph type="ctrTitle"/>
          </p:nvPr>
        </p:nvSpPr>
        <p:spPr>
          <a:xfrm>
            <a:off x="0" y="1476375"/>
            <a:ext cx="9144000" cy="3721100"/>
          </a:xfrm>
        </p:spPr>
        <p:txBody>
          <a:bodyPr>
            <a:noAutofit/>
          </a:bodyPr>
          <a:lstStyle/>
          <a:p>
            <a:r>
              <a:rPr lang="en-SG" sz="4800" b="1" dirty="0">
                <a:latin typeface="+mn-lt"/>
                <a:cs typeface="Times New Roman" panose="02020603050405020304" pitchFamily="18" charset="0"/>
              </a:rPr>
              <a:t>Aventis-University of West London</a:t>
            </a:r>
            <a:br>
              <a:rPr lang="en-SG" sz="4400" b="1" dirty="0">
                <a:latin typeface="+mn-lt"/>
                <a:cs typeface="Times New Roman" panose="02020603050405020304" pitchFamily="18" charset="0"/>
              </a:rPr>
            </a:br>
            <a:br>
              <a:rPr lang="en-SG" b="1" dirty="0">
                <a:latin typeface="+mn-lt"/>
                <a:cs typeface="Times New Roman" panose="02020603050405020304" pitchFamily="18" charset="0"/>
              </a:rPr>
            </a:br>
            <a:r>
              <a:rPr lang="en-SG" sz="4800" b="1" dirty="0">
                <a:latin typeface="+mn-lt"/>
                <a:cs typeface="Times New Roman" panose="02020603050405020304" pitchFamily="18" charset="0"/>
              </a:rPr>
              <a:t>Student Orientation</a:t>
            </a:r>
            <a:br>
              <a:rPr lang="en-SG" sz="4800" b="1" dirty="0">
                <a:latin typeface="+mn-lt"/>
                <a:cs typeface="Times New Roman" panose="02020603050405020304" pitchFamily="18" charset="0"/>
              </a:rPr>
            </a:br>
            <a:br>
              <a:rPr lang="en-SG" sz="4800" b="1" dirty="0">
                <a:latin typeface="+mn-lt"/>
                <a:cs typeface="Times New Roman" panose="02020603050405020304" pitchFamily="18" charset="0"/>
              </a:rPr>
            </a:br>
            <a:r>
              <a:rPr lang="en-SG" sz="4800" b="1" dirty="0">
                <a:latin typeface="+mn-lt"/>
                <a:cs typeface="Times New Roman" panose="02020603050405020304" pitchFamily="18" charset="0"/>
              </a:rPr>
              <a:t>March 2021 Intake</a:t>
            </a:r>
            <a:endParaRPr lang="en-US" sz="4800" dirty="0">
              <a:latin typeface="+mn-lt"/>
              <a:cs typeface="Times New Roman" panose="02020603050405020304" pitchFamily="18" charset="0"/>
            </a:endParaRPr>
          </a:p>
        </p:txBody>
      </p:sp>
    </p:spTree>
    <p:extLst>
      <p:ext uri="{BB962C8B-B14F-4D97-AF65-F5344CB8AC3E}">
        <p14:creationId xmlns:p14="http://schemas.microsoft.com/office/powerpoint/2010/main" val="1283755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420342" y="560770"/>
            <a:ext cx="8303315" cy="1307396"/>
          </a:xfrm>
        </p:spPr>
        <p:txBody>
          <a:bodyPr>
            <a:normAutofit/>
          </a:bodyPr>
          <a:lstStyle/>
          <a:p>
            <a:pPr algn="ctr"/>
            <a:r>
              <a:rPr lang="en-SG" sz="4000" b="1" u="sng" dirty="0">
                <a:latin typeface="+mn-lt"/>
              </a:rPr>
              <a:t>Leave Application</a:t>
            </a:r>
            <a:endParaRPr lang="en-US" sz="4000" b="1" u="sng" dirty="0">
              <a:latin typeface="+mn-lt"/>
            </a:endParaRPr>
          </a:p>
        </p:txBody>
      </p:sp>
      <p:sp>
        <p:nvSpPr>
          <p:cNvPr id="6" name="Content Placeholder 5">
            <a:extLst>
              <a:ext uri="{FF2B5EF4-FFF2-40B4-BE49-F238E27FC236}">
                <a16:creationId xmlns:a16="http://schemas.microsoft.com/office/drawing/2014/main" id="{33705E6D-93D3-44F2-B8AB-7257C0A3F62D}"/>
              </a:ext>
            </a:extLst>
          </p:cNvPr>
          <p:cNvSpPr>
            <a:spLocks noGrp="1"/>
          </p:cNvSpPr>
          <p:nvPr>
            <p:ph idx="1"/>
          </p:nvPr>
        </p:nvSpPr>
        <p:spPr>
          <a:xfrm>
            <a:off x="542925" y="1591981"/>
            <a:ext cx="8180732" cy="4781449"/>
          </a:xfrm>
        </p:spPr>
        <p:txBody>
          <a:bodyPr>
            <a:noAutofit/>
          </a:bodyPr>
          <a:lstStyle/>
          <a:p>
            <a:pPr>
              <a:spcAft>
                <a:spcPts val="0"/>
              </a:spcAft>
              <a:buFont typeface="Wingdings" panose="05000000000000000000" pitchFamily="2" charset="2"/>
              <a:buChar char="§"/>
            </a:pPr>
            <a:r>
              <a:rPr lang="en-SG" sz="2500" dirty="0"/>
              <a:t>Student must submit Leave Application Form and supporting document to the student service at </a:t>
            </a:r>
            <a:r>
              <a:rPr lang="en-SG" sz="2500" dirty="0">
                <a:hlinkClick r:id="rId4"/>
              </a:rPr>
              <a:t>studentservices@aventisglobal.edu.sg</a:t>
            </a:r>
            <a:r>
              <a:rPr lang="en-SG" sz="2500" dirty="0"/>
              <a:t> at least 5 days before the class date or latest within 3 days after the class date. </a:t>
            </a:r>
          </a:p>
          <a:p>
            <a:pPr>
              <a:buFont typeface="Wingdings" panose="05000000000000000000" pitchFamily="2" charset="2"/>
              <a:buChar char="§"/>
            </a:pPr>
            <a:r>
              <a:rPr lang="en-SG" sz="2500" dirty="0"/>
              <a:t>Following are the valid grounds for leave application approval:</a:t>
            </a:r>
          </a:p>
          <a:p>
            <a:pPr marL="0" indent="0">
              <a:buNone/>
            </a:pPr>
            <a:endParaRPr lang="en-SG" sz="2500" dirty="0"/>
          </a:p>
          <a:p>
            <a:pPr marL="0" indent="0">
              <a:buNone/>
            </a:pPr>
            <a:endParaRPr lang="en-SG" sz="2500" dirty="0"/>
          </a:p>
          <a:p>
            <a:pPr marL="0" indent="0">
              <a:buNone/>
            </a:pPr>
            <a:endParaRPr lang="en-SG" sz="2500" dirty="0"/>
          </a:p>
          <a:p>
            <a:pPr marL="0" indent="0">
              <a:buNone/>
            </a:pPr>
            <a:endParaRPr lang="en-SG" sz="2500" dirty="0"/>
          </a:p>
          <a:p>
            <a:pPr>
              <a:buFont typeface="Wingdings" panose="05000000000000000000" pitchFamily="2" charset="2"/>
              <a:buChar char="§"/>
            </a:pPr>
            <a:r>
              <a:rPr lang="en-SG" sz="2500" dirty="0"/>
              <a:t>A copy of the leave application form can be downloaded at: </a:t>
            </a:r>
            <a:r>
              <a:rPr lang="en-SG" sz="2500" dirty="0">
                <a:hlinkClick r:id="rId5"/>
              </a:rPr>
              <a:t>https://aventis.edu.sg/resources/</a:t>
            </a:r>
            <a:r>
              <a:rPr lang="en-SG" sz="2500" dirty="0"/>
              <a:t>  </a:t>
            </a:r>
            <a:endParaRPr lang="en-US" sz="2500" dirty="0"/>
          </a:p>
        </p:txBody>
      </p:sp>
      <p:pic>
        <p:nvPicPr>
          <p:cNvPr id="2" name="Picture 1">
            <a:extLst>
              <a:ext uri="{FF2B5EF4-FFF2-40B4-BE49-F238E27FC236}">
                <a16:creationId xmlns:a16="http://schemas.microsoft.com/office/drawing/2014/main" id="{55FD0C4D-3CBC-41EE-B190-6FEF8B3D4C83}"/>
              </a:ext>
            </a:extLst>
          </p:cNvPr>
          <p:cNvPicPr>
            <a:picLocks noChangeAspect="1"/>
          </p:cNvPicPr>
          <p:nvPr/>
        </p:nvPicPr>
        <p:blipFill>
          <a:blip r:embed="rId6"/>
          <a:stretch>
            <a:fillRect/>
          </a:stretch>
        </p:blipFill>
        <p:spPr>
          <a:xfrm>
            <a:off x="1152870" y="3816710"/>
            <a:ext cx="6838257" cy="1831900"/>
          </a:xfrm>
          <a:prstGeom prst="rect">
            <a:avLst/>
          </a:prstGeom>
        </p:spPr>
      </p:pic>
    </p:spTree>
    <p:extLst>
      <p:ext uri="{BB962C8B-B14F-4D97-AF65-F5344CB8AC3E}">
        <p14:creationId xmlns:p14="http://schemas.microsoft.com/office/powerpoint/2010/main" val="4124532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628650" y="866026"/>
            <a:ext cx="7886700" cy="1325563"/>
          </a:xfrm>
        </p:spPr>
        <p:txBody>
          <a:bodyPr>
            <a:normAutofit/>
          </a:bodyPr>
          <a:lstStyle/>
          <a:p>
            <a:pPr algn="ctr"/>
            <a:r>
              <a:rPr lang="en-US" sz="4000" b="1" u="sng" dirty="0">
                <a:latin typeface="+mn-lt"/>
              </a:rPr>
              <a:t>Assessment Component </a:t>
            </a:r>
            <a:br>
              <a:rPr lang="en-US" sz="4000" b="1" u="sng" dirty="0">
                <a:latin typeface="+mn-lt"/>
              </a:rPr>
            </a:br>
            <a:r>
              <a:rPr lang="en-US" sz="4000" b="1" u="sng" dirty="0">
                <a:latin typeface="+mn-lt"/>
              </a:rPr>
              <a:t> – MSc Cyber Security</a:t>
            </a:r>
          </a:p>
        </p:txBody>
      </p:sp>
      <p:graphicFrame>
        <p:nvGraphicFramePr>
          <p:cNvPr id="9" name="Table 8">
            <a:extLst>
              <a:ext uri="{FF2B5EF4-FFF2-40B4-BE49-F238E27FC236}">
                <a16:creationId xmlns:a16="http://schemas.microsoft.com/office/drawing/2014/main" id="{F6FC2BA1-17A8-499D-8630-A3BADCE9D466}"/>
              </a:ext>
            </a:extLst>
          </p:cNvPr>
          <p:cNvGraphicFramePr>
            <a:graphicFrameLocks noGrp="1"/>
          </p:cNvGraphicFramePr>
          <p:nvPr>
            <p:extLst>
              <p:ext uri="{D42A27DB-BD31-4B8C-83A1-F6EECF244321}">
                <p14:modId xmlns:p14="http://schemas.microsoft.com/office/powerpoint/2010/main" val="2257235384"/>
              </p:ext>
            </p:extLst>
          </p:nvPr>
        </p:nvGraphicFramePr>
        <p:xfrm>
          <a:off x="94004" y="2329069"/>
          <a:ext cx="8955992" cy="3505742"/>
        </p:xfrm>
        <a:graphic>
          <a:graphicData uri="http://schemas.openxmlformats.org/drawingml/2006/table">
            <a:tbl>
              <a:tblPr firstRow="1" firstCol="1" bandRow="1">
                <a:tableStyleId>{5C22544A-7EE6-4342-B048-85BDC9FD1C3A}</a:tableStyleId>
              </a:tblPr>
              <a:tblGrid>
                <a:gridCol w="3384134">
                  <a:extLst>
                    <a:ext uri="{9D8B030D-6E8A-4147-A177-3AD203B41FA5}">
                      <a16:colId xmlns:a16="http://schemas.microsoft.com/office/drawing/2014/main" val="20000"/>
                    </a:ext>
                  </a:extLst>
                </a:gridCol>
                <a:gridCol w="786214">
                  <a:extLst>
                    <a:ext uri="{9D8B030D-6E8A-4147-A177-3AD203B41FA5}">
                      <a16:colId xmlns:a16="http://schemas.microsoft.com/office/drawing/2014/main" val="20001"/>
                    </a:ext>
                  </a:extLst>
                </a:gridCol>
                <a:gridCol w="1982624">
                  <a:extLst>
                    <a:ext uri="{9D8B030D-6E8A-4147-A177-3AD203B41FA5}">
                      <a16:colId xmlns:a16="http://schemas.microsoft.com/office/drawing/2014/main" val="20002"/>
                    </a:ext>
                  </a:extLst>
                </a:gridCol>
                <a:gridCol w="1119499">
                  <a:extLst>
                    <a:ext uri="{9D8B030D-6E8A-4147-A177-3AD203B41FA5}">
                      <a16:colId xmlns:a16="http://schemas.microsoft.com/office/drawing/2014/main" val="20003"/>
                    </a:ext>
                  </a:extLst>
                </a:gridCol>
                <a:gridCol w="1683521">
                  <a:extLst>
                    <a:ext uri="{9D8B030D-6E8A-4147-A177-3AD203B41FA5}">
                      <a16:colId xmlns:a16="http://schemas.microsoft.com/office/drawing/2014/main" val="20004"/>
                    </a:ext>
                  </a:extLst>
                </a:gridCol>
              </a:tblGrid>
              <a:tr h="395081">
                <a:tc>
                  <a:txBody>
                    <a:bodyPr/>
                    <a:lstStyle/>
                    <a:p>
                      <a:pPr marL="0" marR="0" algn="ctr">
                        <a:spcBef>
                          <a:spcPts val="0"/>
                        </a:spcBef>
                        <a:spcAft>
                          <a:spcPts val="0"/>
                        </a:spcAft>
                      </a:pPr>
                      <a:r>
                        <a:rPr lang="en-GB" sz="1600" b="0" dirty="0">
                          <a:effectLst/>
                          <a:latin typeface="+mn-lt"/>
                        </a:rPr>
                        <a:t>Module Title</a:t>
                      </a:r>
                      <a:endParaRPr lang="en-GB" sz="1600" b="0" dirty="0">
                        <a:effectLst/>
                        <a:latin typeface="+mn-lt"/>
                        <a:ea typeface="Times New Roman" panose="02020603050405020304" pitchFamily="18" charset="0"/>
                        <a:cs typeface="Times New Roman" panose="02020603050405020304" pitchFamily="18" charset="0"/>
                      </a:endParaRPr>
                    </a:p>
                  </a:txBody>
                  <a:tcPr marL="47140" marR="47140" marT="0" marB="0"/>
                </a:tc>
                <a:tc>
                  <a:txBody>
                    <a:bodyPr/>
                    <a:lstStyle/>
                    <a:p>
                      <a:pPr marL="0" marR="0" algn="ctr">
                        <a:spcBef>
                          <a:spcPts val="0"/>
                        </a:spcBef>
                        <a:spcAft>
                          <a:spcPts val="0"/>
                        </a:spcAft>
                      </a:pPr>
                      <a:r>
                        <a:rPr lang="en-GB" sz="1600" b="0" dirty="0">
                          <a:effectLst/>
                          <a:latin typeface="+mn-lt"/>
                        </a:rPr>
                        <a:t>Credit</a:t>
                      </a:r>
                      <a:endParaRPr lang="en-GB" sz="1600" b="0" dirty="0">
                        <a:effectLst/>
                        <a:latin typeface="+mn-lt"/>
                        <a:ea typeface="Times New Roman" panose="02020603050405020304" pitchFamily="18" charset="0"/>
                        <a:cs typeface="Times New Roman" panose="02020603050405020304" pitchFamily="18" charset="0"/>
                      </a:endParaRPr>
                    </a:p>
                  </a:txBody>
                  <a:tcPr marL="47140" marR="47140" marT="0" marB="0"/>
                </a:tc>
                <a:tc>
                  <a:txBody>
                    <a:bodyPr/>
                    <a:lstStyle/>
                    <a:p>
                      <a:pPr marL="0" marR="0" algn="ctr">
                        <a:spcBef>
                          <a:spcPts val="0"/>
                        </a:spcBef>
                        <a:spcAft>
                          <a:spcPts val="0"/>
                        </a:spcAft>
                      </a:pPr>
                      <a:r>
                        <a:rPr lang="en-GB" sz="1600" b="0" dirty="0">
                          <a:effectLst/>
                          <a:latin typeface="+mn-lt"/>
                        </a:rPr>
                        <a:t>Assessment Type</a:t>
                      </a:r>
                      <a:endParaRPr lang="en-GB" sz="1600" b="0" dirty="0">
                        <a:effectLst/>
                        <a:latin typeface="+mn-lt"/>
                        <a:ea typeface="Times New Roman" panose="02020603050405020304" pitchFamily="18" charset="0"/>
                        <a:cs typeface="Times New Roman" panose="02020603050405020304" pitchFamily="18" charset="0"/>
                      </a:endParaRPr>
                    </a:p>
                  </a:txBody>
                  <a:tcPr marL="47140" marR="47140" marT="0" marB="0"/>
                </a:tc>
                <a:tc>
                  <a:txBody>
                    <a:bodyPr/>
                    <a:lstStyle/>
                    <a:p>
                      <a:pPr marL="0" marR="0" algn="ctr">
                        <a:spcBef>
                          <a:spcPts val="0"/>
                        </a:spcBef>
                        <a:spcAft>
                          <a:spcPts val="0"/>
                        </a:spcAft>
                      </a:pPr>
                      <a:r>
                        <a:rPr lang="en-GB" sz="1600" b="0" dirty="0">
                          <a:effectLst/>
                          <a:latin typeface="+mn-lt"/>
                        </a:rPr>
                        <a:t>Weightage</a:t>
                      </a:r>
                      <a:endParaRPr lang="en-GB" sz="1600" b="0" dirty="0">
                        <a:effectLst/>
                        <a:latin typeface="+mn-lt"/>
                        <a:ea typeface="Times New Roman" panose="02020603050405020304" pitchFamily="18" charset="0"/>
                        <a:cs typeface="Times New Roman" panose="02020603050405020304" pitchFamily="18" charset="0"/>
                      </a:endParaRPr>
                    </a:p>
                  </a:txBody>
                  <a:tcPr marL="47140" marR="47140" marT="0" marB="0"/>
                </a:tc>
                <a:tc>
                  <a:txBody>
                    <a:bodyPr/>
                    <a:lstStyle/>
                    <a:p>
                      <a:pPr marL="0" marR="0" algn="ctr">
                        <a:spcBef>
                          <a:spcPts val="0"/>
                        </a:spcBef>
                        <a:spcAft>
                          <a:spcPts val="0"/>
                        </a:spcAft>
                      </a:pPr>
                      <a:r>
                        <a:rPr lang="en-GB" sz="1600" b="0" dirty="0">
                          <a:effectLst/>
                          <a:latin typeface="+mn-lt"/>
                        </a:rPr>
                        <a:t>Overall pass mark</a:t>
                      </a:r>
                      <a:endParaRPr lang="en-GB" sz="1600" b="0" dirty="0">
                        <a:effectLst/>
                        <a:latin typeface="+mn-lt"/>
                        <a:ea typeface="Times New Roman" panose="02020603050405020304" pitchFamily="18" charset="0"/>
                        <a:cs typeface="Times New Roman" panose="02020603050405020304" pitchFamily="18" charset="0"/>
                      </a:endParaRPr>
                    </a:p>
                  </a:txBody>
                  <a:tcPr marL="47140" marR="47140" marT="0" marB="0"/>
                </a:tc>
                <a:extLst>
                  <a:ext uri="{0D108BD9-81ED-4DB2-BD59-A6C34878D82A}">
                    <a16:rowId xmlns:a16="http://schemas.microsoft.com/office/drawing/2014/main" val="10000"/>
                  </a:ext>
                </a:extLst>
              </a:tr>
              <a:tr h="335061">
                <a:tc>
                  <a:txBody>
                    <a:bodyPr/>
                    <a:lstStyle/>
                    <a:p>
                      <a:pPr marL="0" marR="0" algn="l">
                        <a:spcBef>
                          <a:spcPts val="0"/>
                        </a:spcBef>
                        <a:spcAft>
                          <a:spcPts val="0"/>
                        </a:spcAft>
                      </a:pPr>
                      <a:r>
                        <a:rPr lang="en-GB" sz="1600" b="0" dirty="0">
                          <a:effectLst/>
                          <a:latin typeface="+mn-lt"/>
                        </a:rPr>
                        <a:t>Fundamentals of Cybersecurity</a:t>
                      </a:r>
                      <a:endParaRPr lang="en-GB" sz="1600" b="0" dirty="0">
                        <a:effectLst/>
                        <a:latin typeface="+mn-lt"/>
                        <a:ea typeface="Times New Roman" panose="02020603050405020304" pitchFamily="18" charset="0"/>
                        <a:cs typeface="Times New Roman" panose="02020603050405020304" pitchFamily="18" charset="0"/>
                      </a:endParaRPr>
                    </a:p>
                  </a:txBody>
                  <a:tcPr marL="47140" marR="47140" marT="0" marB="0"/>
                </a:tc>
                <a:tc>
                  <a:txBody>
                    <a:bodyPr/>
                    <a:lstStyle/>
                    <a:p>
                      <a:pPr marL="0" marR="0" algn="ctr">
                        <a:spcBef>
                          <a:spcPts val="0"/>
                        </a:spcBef>
                        <a:spcAft>
                          <a:spcPts val="0"/>
                        </a:spcAft>
                      </a:pPr>
                      <a:r>
                        <a:rPr lang="en-GB" sz="1600" b="0" dirty="0">
                          <a:effectLst/>
                          <a:latin typeface="+mn-lt"/>
                        </a:rPr>
                        <a:t>20</a:t>
                      </a:r>
                      <a:endParaRPr lang="en-GB" sz="1600" b="0" dirty="0">
                        <a:effectLst/>
                        <a:latin typeface="+mn-lt"/>
                        <a:ea typeface="Times New Roman" panose="02020603050405020304" pitchFamily="18" charset="0"/>
                        <a:cs typeface="Times New Roman" panose="02020603050405020304" pitchFamily="18" charset="0"/>
                      </a:endParaRPr>
                    </a:p>
                  </a:txBody>
                  <a:tcPr marL="47140" marR="47140" marT="0" marB="0"/>
                </a:tc>
                <a:tc>
                  <a:txBody>
                    <a:bodyPr/>
                    <a:lstStyle/>
                    <a:p>
                      <a:pPr marL="0" marR="0" algn="l">
                        <a:spcBef>
                          <a:spcPts val="0"/>
                        </a:spcBef>
                        <a:spcAft>
                          <a:spcPts val="0"/>
                        </a:spcAft>
                      </a:pPr>
                      <a:r>
                        <a:rPr lang="en-GB" sz="1600" b="0" dirty="0">
                          <a:effectLst/>
                          <a:latin typeface="+mn-lt"/>
                        </a:rPr>
                        <a:t>Portfolio</a:t>
                      </a:r>
                      <a:endParaRPr lang="en-GB" sz="1600" b="0" dirty="0">
                        <a:effectLst/>
                        <a:latin typeface="+mn-lt"/>
                        <a:ea typeface="Times New Roman" panose="02020603050405020304" pitchFamily="18" charset="0"/>
                        <a:cs typeface="Times New Roman" panose="02020603050405020304" pitchFamily="18" charset="0"/>
                      </a:endParaRPr>
                    </a:p>
                  </a:txBody>
                  <a:tcPr marL="47140" marR="47140" marT="0" marB="0"/>
                </a:tc>
                <a:tc>
                  <a:txBody>
                    <a:bodyPr/>
                    <a:lstStyle/>
                    <a:p>
                      <a:pPr marL="0" marR="0" algn="ctr">
                        <a:spcBef>
                          <a:spcPts val="0"/>
                        </a:spcBef>
                        <a:spcAft>
                          <a:spcPts val="0"/>
                        </a:spcAft>
                      </a:pPr>
                      <a:r>
                        <a:rPr lang="en-GB" sz="1600" b="0" dirty="0">
                          <a:effectLst/>
                          <a:latin typeface="+mn-lt"/>
                        </a:rPr>
                        <a:t>100%</a:t>
                      </a:r>
                      <a:endParaRPr lang="en-GB" sz="1600" b="0" dirty="0">
                        <a:effectLst/>
                        <a:latin typeface="+mn-lt"/>
                        <a:ea typeface="Times New Roman" panose="02020603050405020304" pitchFamily="18" charset="0"/>
                        <a:cs typeface="Times New Roman" panose="02020603050405020304" pitchFamily="18" charset="0"/>
                      </a:endParaRPr>
                    </a:p>
                  </a:txBody>
                  <a:tcPr marL="47140" marR="47140" marT="0" marB="0"/>
                </a:tc>
                <a:tc>
                  <a:txBody>
                    <a:bodyPr/>
                    <a:lstStyle/>
                    <a:p>
                      <a:pPr marL="0" marR="0" algn="ctr">
                        <a:spcBef>
                          <a:spcPts val="0"/>
                        </a:spcBef>
                        <a:spcAft>
                          <a:spcPts val="0"/>
                        </a:spcAft>
                      </a:pPr>
                      <a:r>
                        <a:rPr lang="en-GB" sz="1600" b="0">
                          <a:effectLst/>
                          <a:latin typeface="+mn-lt"/>
                        </a:rPr>
                        <a:t>50</a:t>
                      </a:r>
                      <a:endParaRPr lang="en-GB" sz="1600" b="0">
                        <a:effectLst/>
                        <a:latin typeface="+mn-lt"/>
                        <a:ea typeface="Times New Roman" panose="02020603050405020304" pitchFamily="18" charset="0"/>
                        <a:cs typeface="Times New Roman" panose="02020603050405020304" pitchFamily="18" charset="0"/>
                      </a:endParaRPr>
                    </a:p>
                  </a:txBody>
                  <a:tcPr marL="47140" marR="47140" marT="0" marB="0"/>
                </a:tc>
                <a:extLst>
                  <a:ext uri="{0D108BD9-81ED-4DB2-BD59-A6C34878D82A}">
                    <a16:rowId xmlns:a16="http://schemas.microsoft.com/office/drawing/2014/main" val="10001"/>
                  </a:ext>
                </a:extLst>
              </a:tr>
              <a:tr h="616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a:effectLst/>
                          <a:latin typeface="+mn-lt"/>
                          <a:ea typeface="Times New Roman" panose="02020603050405020304" pitchFamily="18" charset="0"/>
                          <a:cs typeface="Times New Roman" panose="02020603050405020304" pitchFamily="18" charset="0"/>
                        </a:rPr>
                        <a:t>Network &amp; Systems Security</a:t>
                      </a:r>
                    </a:p>
                  </a:txBody>
                  <a:tcPr marL="47140" marR="47140" marT="0" marB="0"/>
                </a:tc>
                <a:tc>
                  <a:txBody>
                    <a:bodyPr/>
                    <a:lstStyle/>
                    <a:p>
                      <a:pPr marL="0" marR="0" algn="ctr">
                        <a:spcBef>
                          <a:spcPts val="0"/>
                        </a:spcBef>
                        <a:spcAft>
                          <a:spcPts val="0"/>
                        </a:spcAft>
                      </a:pPr>
                      <a:r>
                        <a:rPr lang="en-GB" sz="1600" b="0" dirty="0">
                          <a:effectLst/>
                          <a:latin typeface="+mn-lt"/>
                        </a:rPr>
                        <a:t>20</a:t>
                      </a:r>
                      <a:endParaRPr lang="en-GB" sz="1600" b="0" dirty="0">
                        <a:effectLst/>
                        <a:latin typeface="+mn-lt"/>
                        <a:ea typeface="Times New Roman" panose="02020603050405020304" pitchFamily="18" charset="0"/>
                        <a:cs typeface="Times New Roman" panose="02020603050405020304" pitchFamily="18" charset="0"/>
                      </a:endParaRPr>
                    </a:p>
                  </a:txBody>
                  <a:tcPr marL="47140" marR="47140" marT="0" marB="0"/>
                </a:tc>
                <a:tc>
                  <a:txBody>
                    <a:bodyPr/>
                    <a:lstStyle/>
                    <a:p>
                      <a:pPr marL="0" marR="0" algn="l">
                        <a:spcBef>
                          <a:spcPts val="0"/>
                        </a:spcBef>
                        <a:spcAft>
                          <a:spcPts val="0"/>
                        </a:spcAft>
                      </a:pPr>
                      <a:r>
                        <a:rPr lang="en-GB" sz="1600" b="0" dirty="0">
                          <a:effectLst/>
                          <a:latin typeface="+mn-lt"/>
                        </a:rPr>
                        <a:t>Written Assignment</a:t>
                      </a:r>
                    </a:p>
                    <a:p>
                      <a:pPr marL="0" marR="0" algn="l">
                        <a:spcBef>
                          <a:spcPts val="0"/>
                        </a:spcBef>
                        <a:spcAft>
                          <a:spcPts val="0"/>
                        </a:spcAft>
                      </a:pPr>
                      <a:r>
                        <a:rPr lang="en-GB" sz="1600" b="0" dirty="0">
                          <a:effectLst/>
                          <a:latin typeface="+mn-lt"/>
                          <a:ea typeface="Times New Roman" panose="02020603050405020304" pitchFamily="18" charset="0"/>
                          <a:cs typeface="Times New Roman" panose="02020603050405020304" pitchFamily="18" charset="0"/>
                        </a:rPr>
                        <a:t>Written Exam</a:t>
                      </a:r>
                    </a:p>
                  </a:txBody>
                  <a:tcPr marL="47140" marR="47140" marT="0" marB="0"/>
                </a:tc>
                <a:tc>
                  <a:txBody>
                    <a:bodyPr/>
                    <a:lstStyle/>
                    <a:p>
                      <a:pPr marL="0" marR="0" algn="ctr">
                        <a:spcBef>
                          <a:spcPts val="0"/>
                        </a:spcBef>
                        <a:spcAft>
                          <a:spcPts val="0"/>
                        </a:spcAft>
                      </a:pPr>
                      <a:r>
                        <a:rPr lang="en-GB" sz="1600" b="0" dirty="0">
                          <a:effectLst/>
                          <a:latin typeface="+mn-lt"/>
                        </a:rPr>
                        <a:t>50%</a:t>
                      </a:r>
                    </a:p>
                    <a:p>
                      <a:pPr marL="0" marR="0" algn="ctr">
                        <a:spcBef>
                          <a:spcPts val="0"/>
                        </a:spcBef>
                        <a:spcAft>
                          <a:spcPts val="0"/>
                        </a:spcAft>
                      </a:pPr>
                      <a:r>
                        <a:rPr lang="en-GB" sz="1600" b="0" dirty="0">
                          <a:effectLst/>
                          <a:latin typeface="+mn-lt"/>
                          <a:ea typeface="Times New Roman" panose="02020603050405020304" pitchFamily="18" charset="0"/>
                          <a:cs typeface="Times New Roman" panose="02020603050405020304" pitchFamily="18" charset="0"/>
                        </a:rPr>
                        <a:t>50%</a:t>
                      </a:r>
                    </a:p>
                  </a:txBody>
                  <a:tcPr marL="47140" marR="47140" marT="0" marB="0"/>
                </a:tc>
                <a:tc>
                  <a:txBody>
                    <a:bodyPr/>
                    <a:lstStyle/>
                    <a:p>
                      <a:pPr marL="0" marR="0" algn="ctr">
                        <a:spcBef>
                          <a:spcPts val="0"/>
                        </a:spcBef>
                        <a:spcAft>
                          <a:spcPts val="0"/>
                        </a:spcAft>
                      </a:pPr>
                      <a:r>
                        <a:rPr lang="en-GB" sz="1600" b="0" dirty="0">
                          <a:effectLst/>
                          <a:latin typeface="+mn-lt"/>
                        </a:rPr>
                        <a:t>50</a:t>
                      </a:r>
                      <a:endParaRPr lang="en-GB" sz="1600" b="0" dirty="0">
                        <a:effectLst/>
                        <a:latin typeface="+mn-lt"/>
                        <a:ea typeface="Times New Roman" panose="02020603050405020304" pitchFamily="18" charset="0"/>
                        <a:cs typeface="Times New Roman" panose="02020603050405020304" pitchFamily="18" charset="0"/>
                      </a:endParaRPr>
                    </a:p>
                  </a:txBody>
                  <a:tcPr marL="47140" marR="47140" marT="0" marB="0"/>
                </a:tc>
                <a:extLst>
                  <a:ext uri="{0D108BD9-81ED-4DB2-BD59-A6C34878D82A}">
                    <a16:rowId xmlns:a16="http://schemas.microsoft.com/office/drawing/2014/main" val="10002"/>
                  </a:ext>
                </a:extLst>
              </a:tr>
              <a:tr h="616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a:effectLst/>
                          <a:latin typeface="+mn-lt"/>
                        </a:rPr>
                        <a:t>Security Operations &amp; Assurance</a:t>
                      </a:r>
                    </a:p>
                    <a:p>
                      <a:pPr marL="0" marR="0" algn="l">
                        <a:spcBef>
                          <a:spcPts val="0"/>
                        </a:spcBef>
                        <a:spcAft>
                          <a:spcPts val="0"/>
                        </a:spcAft>
                      </a:pPr>
                      <a:endParaRPr lang="en-GB" sz="1600" b="0" dirty="0">
                        <a:effectLst/>
                        <a:latin typeface="+mn-lt"/>
                        <a:ea typeface="Times New Roman" panose="02020603050405020304" pitchFamily="18" charset="0"/>
                        <a:cs typeface="Times New Roman" panose="02020603050405020304" pitchFamily="18" charset="0"/>
                      </a:endParaRPr>
                    </a:p>
                  </a:txBody>
                  <a:tcPr marL="47140" marR="47140" marT="0" marB="0"/>
                </a:tc>
                <a:tc>
                  <a:txBody>
                    <a:bodyPr/>
                    <a:lstStyle/>
                    <a:p>
                      <a:pPr marL="0" marR="0" algn="ctr">
                        <a:spcBef>
                          <a:spcPts val="0"/>
                        </a:spcBef>
                        <a:spcAft>
                          <a:spcPts val="0"/>
                        </a:spcAft>
                      </a:pPr>
                      <a:r>
                        <a:rPr lang="en-GB" sz="1600" b="0" dirty="0">
                          <a:effectLst/>
                          <a:latin typeface="+mn-lt"/>
                        </a:rPr>
                        <a:t>20</a:t>
                      </a:r>
                      <a:endParaRPr lang="en-GB" sz="1600" b="0" dirty="0">
                        <a:effectLst/>
                        <a:latin typeface="+mn-lt"/>
                        <a:ea typeface="Times New Roman" panose="02020603050405020304" pitchFamily="18" charset="0"/>
                        <a:cs typeface="Times New Roman" panose="02020603050405020304" pitchFamily="18" charset="0"/>
                      </a:endParaRPr>
                    </a:p>
                  </a:txBody>
                  <a:tcPr marL="47140" marR="47140" marT="0" marB="0"/>
                </a:tc>
                <a:tc>
                  <a:txBody>
                    <a:bodyPr/>
                    <a:lstStyle/>
                    <a:p>
                      <a:pPr marL="0" marR="0" algn="l">
                        <a:spcBef>
                          <a:spcPts val="0"/>
                        </a:spcBef>
                        <a:spcAft>
                          <a:spcPts val="0"/>
                        </a:spcAft>
                      </a:pPr>
                      <a:r>
                        <a:rPr lang="en-GB" sz="1600" b="0" dirty="0">
                          <a:effectLst/>
                          <a:latin typeface="+mn-lt"/>
                        </a:rPr>
                        <a:t>Written Assignment</a:t>
                      </a:r>
                    </a:p>
                    <a:p>
                      <a:pPr marL="0" marR="0" algn="l">
                        <a:spcBef>
                          <a:spcPts val="0"/>
                        </a:spcBef>
                        <a:spcAft>
                          <a:spcPts val="0"/>
                        </a:spcAft>
                      </a:pPr>
                      <a:r>
                        <a:rPr lang="en-GB" sz="1600" b="0" dirty="0">
                          <a:effectLst/>
                          <a:latin typeface="+mn-lt"/>
                          <a:ea typeface="Times New Roman" panose="02020603050405020304" pitchFamily="18" charset="0"/>
                          <a:cs typeface="Times New Roman" panose="02020603050405020304" pitchFamily="18" charset="0"/>
                        </a:rPr>
                        <a:t>Written Exam</a:t>
                      </a:r>
                    </a:p>
                  </a:txBody>
                  <a:tcPr marL="47140" marR="47140" marT="0" marB="0"/>
                </a:tc>
                <a:tc>
                  <a:txBody>
                    <a:bodyPr/>
                    <a:lstStyle/>
                    <a:p>
                      <a:pPr marL="0" marR="0" algn="ctr">
                        <a:spcBef>
                          <a:spcPts val="0"/>
                        </a:spcBef>
                        <a:spcAft>
                          <a:spcPts val="0"/>
                        </a:spcAft>
                      </a:pPr>
                      <a:r>
                        <a:rPr lang="en-GB" sz="1600" b="0" dirty="0">
                          <a:effectLst/>
                          <a:latin typeface="+mn-lt"/>
                        </a:rPr>
                        <a:t>50%</a:t>
                      </a:r>
                    </a:p>
                    <a:p>
                      <a:pPr marL="0" marR="0" algn="ctr">
                        <a:spcBef>
                          <a:spcPts val="0"/>
                        </a:spcBef>
                        <a:spcAft>
                          <a:spcPts val="0"/>
                        </a:spcAft>
                      </a:pPr>
                      <a:r>
                        <a:rPr lang="en-GB" sz="1600" b="0" dirty="0">
                          <a:effectLst/>
                          <a:latin typeface="+mn-lt"/>
                          <a:ea typeface="Times New Roman" panose="02020603050405020304" pitchFamily="18" charset="0"/>
                          <a:cs typeface="Times New Roman" panose="02020603050405020304" pitchFamily="18" charset="0"/>
                        </a:rPr>
                        <a:t>50%</a:t>
                      </a:r>
                    </a:p>
                  </a:txBody>
                  <a:tcPr marL="47140" marR="47140" marT="0" marB="0"/>
                </a:tc>
                <a:tc>
                  <a:txBody>
                    <a:bodyPr/>
                    <a:lstStyle/>
                    <a:p>
                      <a:pPr marL="0" marR="0" algn="ctr">
                        <a:spcBef>
                          <a:spcPts val="0"/>
                        </a:spcBef>
                        <a:spcAft>
                          <a:spcPts val="0"/>
                        </a:spcAft>
                      </a:pPr>
                      <a:r>
                        <a:rPr lang="en-GB" sz="1600" b="0" dirty="0">
                          <a:effectLst/>
                          <a:latin typeface="+mn-lt"/>
                        </a:rPr>
                        <a:t>50</a:t>
                      </a:r>
                      <a:endParaRPr lang="en-GB" sz="1600" b="0" dirty="0">
                        <a:effectLst/>
                        <a:latin typeface="+mn-lt"/>
                        <a:ea typeface="Times New Roman" panose="02020603050405020304" pitchFamily="18" charset="0"/>
                        <a:cs typeface="Times New Roman" panose="02020603050405020304" pitchFamily="18" charset="0"/>
                      </a:endParaRPr>
                    </a:p>
                  </a:txBody>
                  <a:tcPr marL="47140" marR="47140" marT="0" marB="0"/>
                </a:tc>
                <a:extLst>
                  <a:ext uri="{0D108BD9-81ED-4DB2-BD59-A6C34878D82A}">
                    <a16:rowId xmlns:a16="http://schemas.microsoft.com/office/drawing/2014/main" val="10003"/>
                  </a:ext>
                </a:extLst>
              </a:tr>
              <a:tr h="308400">
                <a:tc>
                  <a:txBody>
                    <a:bodyPr/>
                    <a:lstStyle/>
                    <a:p>
                      <a:pPr marL="0" marR="0" algn="l">
                        <a:spcBef>
                          <a:spcPts val="0"/>
                        </a:spcBef>
                        <a:spcAft>
                          <a:spcPts val="0"/>
                        </a:spcAft>
                      </a:pPr>
                      <a:r>
                        <a:rPr lang="en-GB" sz="1600" b="0" dirty="0">
                          <a:effectLst/>
                          <a:latin typeface="+mn-lt"/>
                          <a:ea typeface="Times New Roman" panose="02020603050405020304" pitchFamily="18" charset="0"/>
                          <a:cs typeface="Times New Roman" panose="02020603050405020304" pitchFamily="18" charset="0"/>
                        </a:rPr>
                        <a:t>Principles of Project Management </a:t>
                      </a:r>
                    </a:p>
                  </a:txBody>
                  <a:tcPr marL="47140" marR="47140" marT="0" marB="0"/>
                </a:tc>
                <a:tc>
                  <a:txBody>
                    <a:bodyPr/>
                    <a:lstStyle/>
                    <a:p>
                      <a:pPr marL="0" marR="0" algn="ctr">
                        <a:spcBef>
                          <a:spcPts val="0"/>
                        </a:spcBef>
                        <a:spcAft>
                          <a:spcPts val="0"/>
                        </a:spcAft>
                      </a:pPr>
                      <a:r>
                        <a:rPr lang="en-GB" sz="1600" b="0">
                          <a:effectLst/>
                          <a:latin typeface="+mn-lt"/>
                        </a:rPr>
                        <a:t>20</a:t>
                      </a:r>
                      <a:endParaRPr lang="en-GB" sz="1600" b="0">
                        <a:effectLst/>
                        <a:latin typeface="+mn-lt"/>
                        <a:ea typeface="Times New Roman" panose="02020603050405020304" pitchFamily="18" charset="0"/>
                        <a:cs typeface="Times New Roman" panose="02020603050405020304" pitchFamily="18" charset="0"/>
                      </a:endParaRPr>
                    </a:p>
                  </a:txBody>
                  <a:tcPr marL="47140" marR="47140" marT="0" marB="0"/>
                </a:tc>
                <a:tc>
                  <a:txBody>
                    <a:bodyPr/>
                    <a:lstStyle/>
                    <a:p>
                      <a:pPr marL="0" marR="0" algn="l">
                        <a:spcBef>
                          <a:spcPts val="0"/>
                        </a:spcBef>
                        <a:spcAft>
                          <a:spcPts val="0"/>
                        </a:spcAft>
                      </a:pPr>
                      <a:r>
                        <a:rPr lang="en-GB" sz="1600" b="0" dirty="0">
                          <a:effectLst/>
                          <a:latin typeface="+mn-lt"/>
                        </a:rPr>
                        <a:t>Written Assignment</a:t>
                      </a:r>
                    </a:p>
                  </a:txBody>
                  <a:tcPr marL="47140" marR="47140" marT="0" marB="0"/>
                </a:tc>
                <a:tc>
                  <a:txBody>
                    <a:bodyPr/>
                    <a:lstStyle/>
                    <a:p>
                      <a:pPr marL="0" marR="0" algn="ctr">
                        <a:spcBef>
                          <a:spcPts val="0"/>
                        </a:spcBef>
                        <a:spcAft>
                          <a:spcPts val="0"/>
                        </a:spcAft>
                      </a:pPr>
                      <a:r>
                        <a:rPr lang="en-GB" sz="1600" b="0" dirty="0">
                          <a:effectLst/>
                          <a:latin typeface="+mn-lt"/>
                        </a:rPr>
                        <a:t>100% </a:t>
                      </a:r>
                    </a:p>
                  </a:txBody>
                  <a:tcPr marL="47140" marR="47140" marT="0" marB="0"/>
                </a:tc>
                <a:tc>
                  <a:txBody>
                    <a:bodyPr/>
                    <a:lstStyle/>
                    <a:p>
                      <a:pPr marL="0" marR="0" algn="ctr">
                        <a:spcBef>
                          <a:spcPts val="0"/>
                        </a:spcBef>
                        <a:spcAft>
                          <a:spcPts val="0"/>
                        </a:spcAft>
                      </a:pPr>
                      <a:r>
                        <a:rPr lang="en-GB" sz="1600" b="0" dirty="0">
                          <a:effectLst/>
                          <a:latin typeface="+mn-lt"/>
                        </a:rPr>
                        <a:t>50</a:t>
                      </a:r>
                      <a:endParaRPr lang="en-GB" sz="1600" b="0" dirty="0">
                        <a:effectLst/>
                        <a:latin typeface="+mn-lt"/>
                        <a:ea typeface="Times New Roman" panose="02020603050405020304" pitchFamily="18" charset="0"/>
                        <a:cs typeface="Times New Roman" panose="02020603050405020304" pitchFamily="18" charset="0"/>
                      </a:endParaRPr>
                    </a:p>
                  </a:txBody>
                  <a:tcPr marL="47140" marR="47140" marT="0" marB="0"/>
                </a:tc>
                <a:extLst>
                  <a:ext uri="{0D108BD9-81ED-4DB2-BD59-A6C34878D82A}">
                    <a16:rowId xmlns:a16="http://schemas.microsoft.com/office/drawing/2014/main" val="10004"/>
                  </a:ext>
                </a:extLst>
              </a:tr>
              <a:tr h="616800">
                <a:tc>
                  <a:txBody>
                    <a:bodyPr/>
                    <a:lstStyle/>
                    <a:p>
                      <a:pPr marL="0" marR="0" algn="l">
                        <a:spcBef>
                          <a:spcPts val="0"/>
                        </a:spcBef>
                        <a:spcAft>
                          <a:spcPts val="0"/>
                        </a:spcAft>
                      </a:pPr>
                      <a:r>
                        <a:rPr lang="en-GB" sz="1600" b="0" dirty="0">
                          <a:effectLst/>
                          <a:latin typeface="+mn-lt"/>
                          <a:ea typeface="Times New Roman" panose="02020603050405020304" pitchFamily="18" charset="0"/>
                          <a:cs typeface="Times New Roman" panose="02020603050405020304" pitchFamily="18" charset="0"/>
                        </a:rPr>
                        <a:t>Consultancy and Technological Innovation</a:t>
                      </a:r>
                    </a:p>
                  </a:txBody>
                  <a:tcPr marL="47140" marR="47140" marT="0" marB="0"/>
                </a:tc>
                <a:tc>
                  <a:txBody>
                    <a:bodyPr/>
                    <a:lstStyle/>
                    <a:p>
                      <a:pPr marL="0" marR="0" algn="ctr">
                        <a:spcBef>
                          <a:spcPts val="0"/>
                        </a:spcBef>
                        <a:spcAft>
                          <a:spcPts val="0"/>
                        </a:spcAft>
                      </a:pPr>
                      <a:r>
                        <a:rPr lang="en-GB" sz="1600" b="0">
                          <a:effectLst/>
                          <a:latin typeface="+mn-lt"/>
                        </a:rPr>
                        <a:t>20</a:t>
                      </a:r>
                      <a:endParaRPr lang="en-GB" sz="1600" b="0">
                        <a:effectLst/>
                        <a:latin typeface="+mn-lt"/>
                        <a:ea typeface="Times New Roman" panose="02020603050405020304" pitchFamily="18" charset="0"/>
                        <a:cs typeface="Times New Roman" panose="02020603050405020304" pitchFamily="18" charset="0"/>
                      </a:endParaRPr>
                    </a:p>
                  </a:txBody>
                  <a:tcPr marL="47140" marR="47140" marT="0" marB="0"/>
                </a:tc>
                <a:tc>
                  <a:txBody>
                    <a:bodyPr/>
                    <a:lstStyle/>
                    <a:p>
                      <a:pPr marL="0" marR="0" algn="l">
                        <a:spcBef>
                          <a:spcPts val="0"/>
                        </a:spcBef>
                        <a:spcAft>
                          <a:spcPts val="0"/>
                        </a:spcAft>
                      </a:pPr>
                      <a:r>
                        <a:rPr lang="en-GB" sz="1600" b="0" dirty="0">
                          <a:effectLst/>
                          <a:latin typeface="+mn-lt"/>
                        </a:rPr>
                        <a:t>Written Assignment </a:t>
                      </a:r>
                      <a:endParaRPr lang="en-GB" sz="1600" b="0" dirty="0">
                        <a:effectLst/>
                        <a:latin typeface="+mn-lt"/>
                        <a:ea typeface="Times New Roman" panose="02020603050405020304" pitchFamily="18" charset="0"/>
                        <a:cs typeface="Times New Roman" panose="02020603050405020304" pitchFamily="18" charset="0"/>
                      </a:endParaRPr>
                    </a:p>
                  </a:txBody>
                  <a:tcPr marL="47140" marR="47140" marT="0" marB="0"/>
                </a:tc>
                <a:tc>
                  <a:txBody>
                    <a:bodyPr/>
                    <a:lstStyle/>
                    <a:p>
                      <a:pPr marL="0" marR="0" algn="ctr">
                        <a:spcBef>
                          <a:spcPts val="0"/>
                        </a:spcBef>
                        <a:spcAft>
                          <a:spcPts val="0"/>
                        </a:spcAft>
                      </a:pPr>
                      <a:r>
                        <a:rPr lang="en-GB" sz="1600" b="0" dirty="0">
                          <a:effectLst/>
                          <a:latin typeface="+mn-lt"/>
                          <a:ea typeface="Times New Roman" panose="02020603050405020304" pitchFamily="18" charset="0"/>
                          <a:cs typeface="Times New Roman" panose="02020603050405020304" pitchFamily="18" charset="0"/>
                        </a:rPr>
                        <a:t>100% </a:t>
                      </a:r>
                    </a:p>
                  </a:txBody>
                  <a:tcPr marL="47140" marR="47140" marT="0" marB="0"/>
                </a:tc>
                <a:tc>
                  <a:txBody>
                    <a:bodyPr/>
                    <a:lstStyle/>
                    <a:p>
                      <a:pPr marL="0" marR="0" algn="ctr">
                        <a:spcBef>
                          <a:spcPts val="0"/>
                        </a:spcBef>
                        <a:spcAft>
                          <a:spcPts val="0"/>
                        </a:spcAft>
                      </a:pPr>
                      <a:r>
                        <a:rPr lang="en-GB" sz="1600" b="0" dirty="0">
                          <a:effectLst/>
                          <a:latin typeface="+mn-lt"/>
                          <a:ea typeface="Times New Roman" panose="02020603050405020304" pitchFamily="18" charset="0"/>
                          <a:cs typeface="Times New Roman" panose="02020603050405020304" pitchFamily="18" charset="0"/>
                        </a:rPr>
                        <a:t>50 </a:t>
                      </a:r>
                    </a:p>
                  </a:txBody>
                  <a:tcPr marL="47140" marR="47140" marT="0" marB="0"/>
                </a:tc>
                <a:extLst>
                  <a:ext uri="{0D108BD9-81ED-4DB2-BD59-A6C34878D82A}">
                    <a16:rowId xmlns:a16="http://schemas.microsoft.com/office/drawing/2014/main" val="10005"/>
                  </a:ext>
                </a:extLst>
              </a:tr>
              <a:tr h="308400">
                <a:tc>
                  <a:txBody>
                    <a:bodyPr/>
                    <a:lstStyle/>
                    <a:p>
                      <a:pPr marL="0" marR="0" algn="l">
                        <a:spcBef>
                          <a:spcPts val="0"/>
                        </a:spcBef>
                        <a:spcAft>
                          <a:spcPts val="0"/>
                        </a:spcAft>
                      </a:pPr>
                      <a:r>
                        <a:rPr lang="en-GB" sz="1600" b="0" dirty="0">
                          <a:effectLst/>
                          <a:latin typeface="+mn-lt"/>
                          <a:ea typeface="Times New Roman" panose="02020603050405020304" pitchFamily="18" charset="0"/>
                          <a:cs typeface="Times New Roman" panose="02020603050405020304" pitchFamily="18" charset="0"/>
                        </a:rPr>
                        <a:t>Research Methods</a:t>
                      </a:r>
                    </a:p>
                  </a:txBody>
                  <a:tcPr marL="47140" marR="47140" marT="0" marB="0"/>
                </a:tc>
                <a:tc>
                  <a:txBody>
                    <a:bodyPr/>
                    <a:lstStyle/>
                    <a:p>
                      <a:pPr marL="0" marR="0" algn="ctr">
                        <a:spcBef>
                          <a:spcPts val="0"/>
                        </a:spcBef>
                        <a:spcAft>
                          <a:spcPts val="0"/>
                        </a:spcAft>
                      </a:pPr>
                      <a:r>
                        <a:rPr lang="en-GB" sz="1600" b="0">
                          <a:effectLst/>
                          <a:latin typeface="+mn-lt"/>
                        </a:rPr>
                        <a:t>20</a:t>
                      </a:r>
                      <a:endParaRPr lang="en-GB" sz="1600" b="0">
                        <a:effectLst/>
                        <a:latin typeface="+mn-lt"/>
                        <a:ea typeface="Times New Roman" panose="02020603050405020304" pitchFamily="18" charset="0"/>
                        <a:cs typeface="Times New Roman" panose="02020603050405020304" pitchFamily="18" charset="0"/>
                      </a:endParaRPr>
                    </a:p>
                  </a:txBody>
                  <a:tcPr marL="47140" marR="47140" marT="0" marB="0"/>
                </a:tc>
                <a:tc>
                  <a:txBody>
                    <a:bodyPr/>
                    <a:lstStyle/>
                    <a:p>
                      <a:pPr marL="0" marR="0" algn="l">
                        <a:spcBef>
                          <a:spcPts val="0"/>
                        </a:spcBef>
                        <a:spcAft>
                          <a:spcPts val="0"/>
                        </a:spcAft>
                      </a:pPr>
                      <a:r>
                        <a:rPr lang="en-GB" sz="1600" b="0" dirty="0">
                          <a:effectLst/>
                          <a:latin typeface="+mn-lt"/>
                        </a:rPr>
                        <a:t>Written Assignment</a:t>
                      </a:r>
                      <a:endParaRPr lang="en-GB" sz="1600" b="0" dirty="0">
                        <a:effectLst/>
                        <a:latin typeface="+mn-lt"/>
                        <a:ea typeface="Times New Roman" panose="02020603050405020304" pitchFamily="18" charset="0"/>
                        <a:cs typeface="Times New Roman" panose="02020603050405020304" pitchFamily="18" charset="0"/>
                      </a:endParaRPr>
                    </a:p>
                  </a:txBody>
                  <a:tcPr marL="47140" marR="47140" marT="0" marB="0"/>
                </a:tc>
                <a:tc>
                  <a:txBody>
                    <a:bodyPr/>
                    <a:lstStyle/>
                    <a:p>
                      <a:pPr marL="0" marR="0" algn="ctr">
                        <a:spcBef>
                          <a:spcPts val="0"/>
                        </a:spcBef>
                        <a:spcAft>
                          <a:spcPts val="0"/>
                        </a:spcAft>
                      </a:pPr>
                      <a:r>
                        <a:rPr lang="en-GB" sz="1600" b="0" dirty="0">
                          <a:effectLst/>
                          <a:latin typeface="+mn-lt"/>
                          <a:ea typeface="Times New Roman" panose="02020603050405020304" pitchFamily="18" charset="0"/>
                          <a:cs typeface="Times New Roman" panose="02020603050405020304" pitchFamily="18" charset="0"/>
                        </a:rPr>
                        <a:t>100%</a:t>
                      </a:r>
                    </a:p>
                  </a:txBody>
                  <a:tcPr marL="47140" marR="47140" marT="0" marB="0"/>
                </a:tc>
                <a:tc>
                  <a:txBody>
                    <a:bodyPr/>
                    <a:lstStyle/>
                    <a:p>
                      <a:pPr marL="0" marR="0" algn="ctr">
                        <a:spcBef>
                          <a:spcPts val="0"/>
                        </a:spcBef>
                        <a:spcAft>
                          <a:spcPts val="0"/>
                        </a:spcAft>
                      </a:pPr>
                      <a:r>
                        <a:rPr lang="en-GB" sz="1600" b="0" dirty="0">
                          <a:effectLst/>
                          <a:latin typeface="+mn-lt"/>
                        </a:rPr>
                        <a:t>50</a:t>
                      </a:r>
                      <a:endParaRPr lang="en-GB" sz="1600" b="0" dirty="0">
                        <a:effectLst/>
                        <a:latin typeface="+mn-lt"/>
                        <a:ea typeface="Times New Roman" panose="02020603050405020304" pitchFamily="18" charset="0"/>
                        <a:cs typeface="Times New Roman" panose="02020603050405020304" pitchFamily="18" charset="0"/>
                      </a:endParaRPr>
                    </a:p>
                  </a:txBody>
                  <a:tcPr marL="47140" marR="47140" marT="0" marB="0"/>
                </a:tc>
                <a:extLst>
                  <a:ext uri="{0D108BD9-81ED-4DB2-BD59-A6C34878D82A}">
                    <a16:rowId xmlns:a16="http://schemas.microsoft.com/office/drawing/2014/main" val="10007"/>
                  </a:ext>
                </a:extLst>
              </a:tr>
              <a:tr h="308400">
                <a:tc>
                  <a:txBody>
                    <a:bodyPr/>
                    <a:lstStyle/>
                    <a:p>
                      <a:pPr marL="0" marR="0" algn="l">
                        <a:spcBef>
                          <a:spcPts val="0"/>
                        </a:spcBef>
                        <a:spcAft>
                          <a:spcPts val="0"/>
                        </a:spcAft>
                      </a:pPr>
                      <a:r>
                        <a:rPr lang="en-GB" sz="1600" b="0" dirty="0">
                          <a:effectLst/>
                          <a:latin typeface="+mn-lt"/>
                          <a:ea typeface="Times New Roman" panose="02020603050405020304" pitchFamily="18" charset="0"/>
                          <a:cs typeface="Times New Roman" panose="02020603050405020304" pitchFamily="18" charset="0"/>
                        </a:rPr>
                        <a:t>Dissertation</a:t>
                      </a:r>
                    </a:p>
                  </a:txBody>
                  <a:tcPr marL="47140" marR="47140" marT="0" marB="0"/>
                </a:tc>
                <a:tc>
                  <a:txBody>
                    <a:bodyPr/>
                    <a:lstStyle/>
                    <a:p>
                      <a:pPr marL="0" marR="0" algn="ctr">
                        <a:spcBef>
                          <a:spcPts val="0"/>
                        </a:spcBef>
                        <a:spcAft>
                          <a:spcPts val="0"/>
                        </a:spcAft>
                      </a:pPr>
                      <a:r>
                        <a:rPr lang="en-GB" sz="1600" b="0" dirty="0">
                          <a:effectLst/>
                          <a:latin typeface="+mn-lt"/>
                        </a:rPr>
                        <a:t>60</a:t>
                      </a:r>
                      <a:endParaRPr lang="en-GB" sz="1600" b="0" dirty="0">
                        <a:effectLst/>
                        <a:latin typeface="+mn-lt"/>
                        <a:ea typeface="Times New Roman" panose="02020603050405020304" pitchFamily="18" charset="0"/>
                        <a:cs typeface="Times New Roman" panose="02020603050405020304" pitchFamily="18" charset="0"/>
                      </a:endParaRPr>
                    </a:p>
                  </a:txBody>
                  <a:tcPr marL="47140" marR="47140" marT="0" marB="0"/>
                </a:tc>
                <a:tc>
                  <a:txBody>
                    <a:bodyPr/>
                    <a:lstStyle/>
                    <a:p>
                      <a:pPr marL="0" marR="0" algn="l">
                        <a:spcBef>
                          <a:spcPts val="0"/>
                        </a:spcBef>
                        <a:spcAft>
                          <a:spcPts val="0"/>
                        </a:spcAft>
                      </a:pPr>
                      <a:r>
                        <a:rPr lang="en-GB" sz="1600" b="0" dirty="0">
                          <a:effectLst/>
                          <a:latin typeface="+mn-lt"/>
                          <a:ea typeface="Times New Roman" panose="02020603050405020304" pitchFamily="18" charset="0"/>
                          <a:cs typeface="Times New Roman" panose="02020603050405020304" pitchFamily="18" charset="0"/>
                        </a:rPr>
                        <a:t>Dissertation</a:t>
                      </a:r>
                    </a:p>
                  </a:txBody>
                  <a:tcPr marL="47140" marR="47140" marT="0" marB="0"/>
                </a:tc>
                <a:tc>
                  <a:txBody>
                    <a:bodyPr/>
                    <a:lstStyle/>
                    <a:p>
                      <a:pPr marL="0" marR="0" algn="ctr">
                        <a:spcBef>
                          <a:spcPts val="0"/>
                        </a:spcBef>
                        <a:spcAft>
                          <a:spcPts val="0"/>
                        </a:spcAft>
                      </a:pPr>
                      <a:r>
                        <a:rPr lang="en-GB" sz="1600" b="0" dirty="0">
                          <a:effectLst/>
                          <a:latin typeface="+mn-lt"/>
                          <a:ea typeface="Times New Roman" panose="02020603050405020304" pitchFamily="18" charset="0"/>
                          <a:cs typeface="Times New Roman" panose="02020603050405020304" pitchFamily="18" charset="0"/>
                        </a:rPr>
                        <a:t>100%</a:t>
                      </a:r>
                    </a:p>
                  </a:txBody>
                  <a:tcPr marL="47140" marR="47140" marT="0" marB="0"/>
                </a:tc>
                <a:tc>
                  <a:txBody>
                    <a:bodyPr/>
                    <a:lstStyle/>
                    <a:p>
                      <a:pPr marL="0" marR="0" algn="ctr">
                        <a:spcBef>
                          <a:spcPts val="0"/>
                        </a:spcBef>
                        <a:spcAft>
                          <a:spcPts val="0"/>
                        </a:spcAft>
                      </a:pPr>
                      <a:r>
                        <a:rPr lang="en-GB" sz="1600" b="0" dirty="0">
                          <a:effectLst/>
                          <a:latin typeface="+mn-lt"/>
                        </a:rPr>
                        <a:t>50</a:t>
                      </a:r>
                      <a:endParaRPr lang="en-GB" sz="1600" b="0" dirty="0">
                        <a:effectLst/>
                        <a:latin typeface="+mn-lt"/>
                        <a:ea typeface="Times New Roman" panose="02020603050405020304" pitchFamily="18" charset="0"/>
                        <a:cs typeface="Times New Roman" panose="02020603050405020304" pitchFamily="18" charset="0"/>
                      </a:endParaRPr>
                    </a:p>
                  </a:txBody>
                  <a:tcPr marL="47140" marR="4714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57141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D97117-1024-4875-882A-11BA77A9BAFE}"/>
              </a:ext>
            </a:extLst>
          </p:cNvPr>
          <p:cNvPicPr>
            <a:picLocks noChangeAspect="1"/>
          </p:cNvPicPr>
          <p:nvPr/>
        </p:nvPicPr>
        <p:blipFill>
          <a:blip r:embed="rId2"/>
          <a:stretch>
            <a:fillRect/>
          </a:stretch>
        </p:blipFill>
        <p:spPr>
          <a:xfrm>
            <a:off x="4924425" y="2633662"/>
            <a:ext cx="3810001" cy="2538413"/>
          </a:xfrm>
          <a:prstGeom prst="rect">
            <a:avLst/>
          </a:prstGeom>
        </p:spPr>
      </p:pic>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484533" y="688976"/>
            <a:ext cx="7886700" cy="1325563"/>
          </a:xfrm>
        </p:spPr>
        <p:txBody>
          <a:bodyPr>
            <a:normAutofit/>
          </a:bodyPr>
          <a:lstStyle/>
          <a:p>
            <a:pPr algn="ctr"/>
            <a:r>
              <a:rPr lang="en-US" sz="4000" b="1" u="sng" dirty="0">
                <a:latin typeface="+mn-lt"/>
              </a:rPr>
              <a:t>Assessment </a:t>
            </a:r>
            <a:br>
              <a:rPr lang="en-US" sz="4000" b="1" u="sng" dirty="0">
                <a:latin typeface="+mn-lt"/>
              </a:rPr>
            </a:br>
            <a:r>
              <a:rPr lang="en-US" sz="4000" b="1" u="sng" dirty="0">
                <a:latin typeface="+mn-lt"/>
              </a:rPr>
              <a:t>– Submission Time</a:t>
            </a:r>
          </a:p>
        </p:txBody>
      </p:sp>
      <p:sp>
        <p:nvSpPr>
          <p:cNvPr id="2" name="Content Placeholder 1">
            <a:extLst>
              <a:ext uri="{FF2B5EF4-FFF2-40B4-BE49-F238E27FC236}">
                <a16:creationId xmlns:a16="http://schemas.microsoft.com/office/drawing/2014/main" id="{01EFB691-36FA-4AC5-AE87-21BA0FE8685D}"/>
              </a:ext>
            </a:extLst>
          </p:cNvPr>
          <p:cNvSpPr>
            <a:spLocks noGrp="1"/>
          </p:cNvSpPr>
          <p:nvPr>
            <p:ph sz="half" idx="1"/>
          </p:nvPr>
        </p:nvSpPr>
        <p:spPr>
          <a:xfrm>
            <a:off x="484533" y="2014539"/>
            <a:ext cx="4803084" cy="4745040"/>
          </a:xfrm>
        </p:spPr>
        <p:txBody>
          <a:bodyPr>
            <a:normAutofit/>
          </a:bodyPr>
          <a:lstStyle/>
          <a:p>
            <a:pPr>
              <a:buFont typeface="Wingdings" panose="05000000000000000000" pitchFamily="2" charset="2"/>
              <a:buChar char="§"/>
            </a:pPr>
            <a:r>
              <a:rPr lang="en-US" dirty="0"/>
              <a:t>Online assignment submission via Blackboard - Turnitin</a:t>
            </a:r>
          </a:p>
          <a:p>
            <a:pPr>
              <a:buFont typeface="Wingdings" panose="05000000000000000000" pitchFamily="2" charset="2"/>
              <a:buChar char="§"/>
            </a:pPr>
            <a:r>
              <a:rPr lang="en-US" b="1" dirty="0"/>
              <a:t>Deadline is 15 days after the end of each module lesson</a:t>
            </a:r>
          </a:p>
          <a:p>
            <a:pPr>
              <a:buFont typeface="Wingdings" panose="05000000000000000000" pitchFamily="2" charset="2"/>
              <a:buChar char="§"/>
            </a:pPr>
            <a:r>
              <a:rPr lang="en-US" dirty="0"/>
              <a:t>Result release (provisional result) will be reflected on </a:t>
            </a:r>
            <a:r>
              <a:rPr lang="en-US" dirty="0" err="1"/>
              <a:t>MyRegistry</a:t>
            </a:r>
            <a:r>
              <a:rPr lang="en-US" dirty="0"/>
              <a:t> - My Assessments and Blackboard – My Grades after one month of submission due date</a:t>
            </a:r>
            <a:endParaRPr lang="en-SG" dirty="0"/>
          </a:p>
        </p:txBody>
      </p:sp>
    </p:spTree>
    <p:extLst>
      <p:ext uri="{BB962C8B-B14F-4D97-AF65-F5344CB8AC3E}">
        <p14:creationId xmlns:p14="http://schemas.microsoft.com/office/powerpoint/2010/main" val="663677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484533" y="688976"/>
            <a:ext cx="7886700" cy="1325563"/>
          </a:xfrm>
        </p:spPr>
        <p:txBody>
          <a:bodyPr>
            <a:normAutofit/>
          </a:bodyPr>
          <a:lstStyle/>
          <a:p>
            <a:pPr algn="ctr"/>
            <a:r>
              <a:rPr lang="en-US" sz="4000" b="1" u="sng" dirty="0">
                <a:latin typeface="+mn-lt"/>
              </a:rPr>
              <a:t>Assessment </a:t>
            </a:r>
            <a:br>
              <a:rPr lang="en-US" sz="4000" b="1" u="sng" dirty="0">
                <a:latin typeface="+mn-lt"/>
              </a:rPr>
            </a:br>
            <a:r>
              <a:rPr lang="en-US" sz="4000" b="1" u="sng" dirty="0">
                <a:latin typeface="+mn-lt"/>
              </a:rPr>
              <a:t>– Late Submission and Extension</a:t>
            </a:r>
          </a:p>
        </p:txBody>
      </p:sp>
      <p:sp>
        <p:nvSpPr>
          <p:cNvPr id="2" name="Content Placeholder 1">
            <a:extLst>
              <a:ext uri="{FF2B5EF4-FFF2-40B4-BE49-F238E27FC236}">
                <a16:creationId xmlns:a16="http://schemas.microsoft.com/office/drawing/2014/main" id="{01EFB691-36FA-4AC5-AE87-21BA0FE8685D}"/>
              </a:ext>
            </a:extLst>
          </p:cNvPr>
          <p:cNvSpPr>
            <a:spLocks noGrp="1"/>
          </p:cNvSpPr>
          <p:nvPr>
            <p:ph sz="half" idx="1"/>
          </p:nvPr>
        </p:nvSpPr>
        <p:spPr>
          <a:xfrm>
            <a:off x="628649" y="2112960"/>
            <a:ext cx="8191501" cy="4459289"/>
          </a:xfrm>
        </p:spPr>
        <p:txBody>
          <a:bodyPr>
            <a:noAutofit/>
          </a:bodyPr>
          <a:lstStyle/>
          <a:p>
            <a:pPr marL="0" indent="0">
              <a:buNone/>
            </a:pPr>
            <a:r>
              <a:rPr lang="en-US" dirty="0"/>
              <a:t>Late Submission:</a:t>
            </a:r>
          </a:p>
          <a:p>
            <a:pPr>
              <a:buFont typeface="Wingdings" panose="05000000000000000000" pitchFamily="2" charset="2"/>
              <a:buChar char="§"/>
            </a:pPr>
            <a:r>
              <a:rPr lang="en-US" dirty="0"/>
              <a:t>Late up to a maximum of seven days* from the original deadline: the element mark will be capped at pass mark (50%)</a:t>
            </a:r>
          </a:p>
          <a:p>
            <a:pPr>
              <a:buFont typeface="Wingdings" panose="05000000000000000000" pitchFamily="2" charset="2"/>
              <a:buChar char="§"/>
            </a:pPr>
            <a:r>
              <a:rPr lang="en-US" dirty="0"/>
              <a:t>Late over seven days* from the original deadline: the piece of work will receive a mark of zero</a:t>
            </a:r>
          </a:p>
          <a:p>
            <a:pPr>
              <a:buFont typeface="Wingdings" panose="05000000000000000000" pitchFamily="2" charset="2"/>
              <a:buChar char="§"/>
            </a:pPr>
            <a:r>
              <a:rPr lang="en-US" dirty="0"/>
              <a:t>Late over fourteen days* from the original deadline: the piece of work will be deemed as non-submission</a:t>
            </a:r>
          </a:p>
          <a:p>
            <a:pPr marL="0" indent="0">
              <a:buNone/>
            </a:pPr>
            <a:r>
              <a:rPr lang="en-US" dirty="0"/>
              <a:t>*Including weekends and public holidays</a:t>
            </a:r>
          </a:p>
        </p:txBody>
      </p:sp>
    </p:spTree>
    <p:extLst>
      <p:ext uri="{BB962C8B-B14F-4D97-AF65-F5344CB8AC3E}">
        <p14:creationId xmlns:p14="http://schemas.microsoft.com/office/powerpoint/2010/main" val="2972467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484533" y="688976"/>
            <a:ext cx="7886700" cy="1325563"/>
          </a:xfrm>
        </p:spPr>
        <p:txBody>
          <a:bodyPr>
            <a:normAutofit/>
          </a:bodyPr>
          <a:lstStyle/>
          <a:p>
            <a:pPr algn="ctr"/>
            <a:r>
              <a:rPr lang="en-US" sz="4000" b="1" u="sng" dirty="0">
                <a:latin typeface="+mn-lt"/>
              </a:rPr>
              <a:t>Assessment </a:t>
            </a:r>
            <a:br>
              <a:rPr lang="en-US" sz="4000" b="1" u="sng" dirty="0">
                <a:latin typeface="+mn-lt"/>
              </a:rPr>
            </a:br>
            <a:r>
              <a:rPr lang="en-US" sz="4000" b="1" u="sng" dirty="0">
                <a:latin typeface="+mn-lt"/>
              </a:rPr>
              <a:t>– Late Submission and Extension</a:t>
            </a:r>
          </a:p>
        </p:txBody>
      </p:sp>
      <p:sp>
        <p:nvSpPr>
          <p:cNvPr id="2" name="Content Placeholder 1">
            <a:extLst>
              <a:ext uri="{FF2B5EF4-FFF2-40B4-BE49-F238E27FC236}">
                <a16:creationId xmlns:a16="http://schemas.microsoft.com/office/drawing/2014/main" id="{01EFB691-36FA-4AC5-AE87-21BA0FE8685D}"/>
              </a:ext>
            </a:extLst>
          </p:cNvPr>
          <p:cNvSpPr>
            <a:spLocks noGrp="1"/>
          </p:cNvSpPr>
          <p:nvPr>
            <p:ph sz="half" idx="1"/>
          </p:nvPr>
        </p:nvSpPr>
        <p:spPr>
          <a:xfrm>
            <a:off x="484534" y="1928815"/>
            <a:ext cx="8335618" cy="4557710"/>
          </a:xfrm>
        </p:spPr>
        <p:txBody>
          <a:bodyPr>
            <a:noAutofit/>
          </a:bodyPr>
          <a:lstStyle/>
          <a:p>
            <a:pPr marL="0" indent="0">
              <a:buNone/>
            </a:pPr>
            <a:r>
              <a:rPr lang="en-US" dirty="0"/>
              <a:t>Extension:</a:t>
            </a:r>
          </a:p>
          <a:p>
            <a:pPr>
              <a:buFont typeface="Wingdings" panose="05000000000000000000" pitchFamily="2" charset="2"/>
              <a:buChar char="§"/>
            </a:pPr>
            <a:r>
              <a:rPr lang="en-US" dirty="0"/>
              <a:t>Extension request and supporting document must be submitted to </a:t>
            </a:r>
            <a:r>
              <a:rPr lang="en-US" dirty="0">
                <a:hlinkClick r:id="rId4"/>
              </a:rPr>
              <a:t>studentservices@aventisglobal.edu.sg</a:t>
            </a:r>
            <a:r>
              <a:rPr lang="en-US" dirty="0"/>
              <a:t> (Processing time: 5 working days)</a:t>
            </a:r>
          </a:p>
          <a:p>
            <a:pPr>
              <a:buFont typeface="Wingdings" panose="05000000000000000000" pitchFamily="2" charset="2"/>
              <a:buChar char="§"/>
            </a:pPr>
            <a:r>
              <a:rPr lang="en-US" dirty="0"/>
              <a:t>Reasons such as work commitments, personal travel, technical hardware issues like computer fault, will not be accepted as valid grounds for assignment extension / deferment.</a:t>
            </a:r>
          </a:p>
          <a:p>
            <a:pPr>
              <a:buFont typeface="Wingdings" panose="05000000000000000000" pitchFamily="2" charset="2"/>
              <a:buChar char="§"/>
            </a:pPr>
            <a:r>
              <a:rPr lang="en-US" dirty="0"/>
              <a:t>No formal extension of assignment submission deadline (s) unless it has written approval from the University of West London. </a:t>
            </a:r>
          </a:p>
          <a:p>
            <a:pPr marL="0" indent="0">
              <a:buNone/>
            </a:pPr>
            <a:endParaRPr lang="en-US" dirty="0"/>
          </a:p>
        </p:txBody>
      </p:sp>
    </p:spTree>
    <p:extLst>
      <p:ext uri="{BB962C8B-B14F-4D97-AF65-F5344CB8AC3E}">
        <p14:creationId xmlns:p14="http://schemas.microsoft.com/office/powerpoint/2010/main" val="1635198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552450" y="831572"/>
            <a:ext cx="7886700" cy="1325563"/>
          </a:xfrm>
        </p:spPr>
        <p:txBody>
          <a:bodyPr>
            <a:normAutofit/>
          </a:bodyPr>
          <a:lstStyle/>
          <a:p>
            <a:pPr algn="ctr"/>
            <a:r>
              <a:rPr lang="en-US" sz="4000" b="1" u="sng" dirty="0">
                <a:latin typeface="+mn-lt"/>
              </a:rPr>
              <a:t>Assessment </a:t>
            </a:r>
            <a:br>
              <a:rPr lang="en-US" sz="4000" b="1" u="sng" dirty="0">
                <a:latin typeface="+mn-lt"/>
              </a:rPr>
            </a:br>
            <a:r>
              <a:rPr lang="en-US" sz="4000" b="1" u="sng" dirty="0">
                <a:latin typeface="+mn-lt"/>
              </a:rPr>
              <a:t>– </a:t>
            </a:r>
            <a:r>
              <a:rPr lang="en-US" sz="4000" b="1" u="sng" dirty="0" err="1">
                <a:latin typeface="+mn-lt"/>
              </a:rPr>
              <a:t>Resit</a:t>
            </a:r>
            <a:r>
              <a:rPr lang="en-US" sz="4000" b="1" u="sng" dirty="0">
                <a:latin typeface="+mn-lt"/>
              </a:rPr>
              <a:t> &amp; Retakes</a:t>
            </a:r>
          </a:p>
        </p:txBody>
      </p:sp>
      <p:sp>
        <p:nvSpPr>
          <p:cNvPr id="2" name="Content Placeholder 1">
            <a:extLst>
              <a:ext uri="{FF2B5EF4-FFF2-40B4-BE49-F238E27FC236}">
                <a16:creationId xmlns:a16="http://schemas.microsoft.com/office/drawing/2014/main" id="{98A49C0F-7811-4973-8C2F-0F624B0BE677}"/>
              </a:ext>
            </a:extLst>
          </p:cNvPr>
          <p:cNvSpPr>
            <a:spLocks noGrp="1"/>
          </p:cNvSpPr>
          <p:nvPr>
            <p:ph sz="half" idx="1"/>
          </p:nvPr>
        </p:nvSpPr>
        <p:spPr>
          <a:xfrm>
            <a:off x="4267201" y="2134883"/>
            <a:ext cx="4514850" cy="4351338"/>
          </a:xfrm>
        </p:spPr>
        <p:txBody>
          <a:bodyPr>
            <a:normAutofit/>
          </a:bodyPr>
          <a:lstStyle/>
          <a:p>
            <a:r>
              <a:rPr lang="en-SG" dirty="0"/>
              <a:t>50% - Pass the module</a:t>
            </a:r>
          </a:p>
          <a:p>
            <a:pPr marL="0" indent="0">
              <a:buNone/>
            </a:pPr>
            <a:r>
              <a:rPr lang="en-SG" dirty="0"/>
              <a:t>If fail the module, next step:</a:t>
            </a:r>
          </a:p>
          <a:p>
            <a:r>
              <a:rPr lang="en-SG" dirty="0"/>
              <a:t>Resits – Re-submission of assignment and/or re-sit for examination</a:t>
            </a:r>
          </a:p>
          <a:p>
            <a:r>
              <a:rPr lang="en-SG" dirty="0"/>
              <a:t>Retakes – Only applicable after failing resit, you will need to do the whole module again.</a:t>
            </a:r>
          </a:p>
        </p:txBody>
      </p:sp>
      <p:pic>
        <p:nvPicPr>
          <p:cNvPr id="6" name="Picture 5" descr="A sign on a pole&#10;&#10;Description automatically generated">
            <a:extLst>
              <a:ext uri="{FF2B5EF4-FFF2-40B4-BE49-F238E27FC236}">
                <a16:creationId xmlns:a16="http://schemas.microsoft.com/office/drawing/2014/main" id="{8D301364-4807-41E0-A7D7-2B20AD88F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51" y="2805262"/>
            <a:ext cx="3924299" cy="2206500"/>
          </a:xfrm>
          <a:prstGeom prst="rect">
            <a:avLst/>
          </a:prstGeom>
        </p:spPr>
      </p:pic>
    </p:spTree>
    <p:extLst>
      <p:ext uri="{BB962C8B-B14F-4D97-AF65-F5344CB8AC3E}">
        <p14:creationId xmlns:p14="http://schemas.microsoft.com/office/powerpoint/2010/main" val="871844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628650" y="872804"/>
            <a:ext cx="7886700" cy="1307396"/>
          </a:xfrm>
        </p:spPr>
        <p:txBody>
          <a:bodyPr>
            <a:normAutofit/>
          </a:bodyPr>
          <a:lstStyle/>
          <a:p>
            <a:pPr algn="ctr"/>
            <a:r>
              <a:rPr lang="en-SG" sz="4000" b="1" u="sng" dirty="0">
                <a:latin typeface="+mn-lt"/>
              </a:rPr>
              <a:t>University Learning Management System - Blackboard</a:t>
            </a:r>
            <a:endParaRPr lang="en-US" sz="4000" b="1" u="sng" dirty="0">
              <a:latin typeface="+mn-lt"/>
            </a:endParaRPr>
          </a:p>
        </p:txBody>
      </p:sp>
      <p:sp>
        <p:nvSpPr>
          <p:cNvPr id="6" name="Content Placeholder 5">
            <a:extLst>
              <a:ext uri="{FF2B5EF4-FFF2-40B4-BE49-F238E27FC236}">
                <a16:creationId xmlns:a16="http://schemas.microsoft.com/office/drawing/2014/main" id="{33705E6D-93D3-44F2-B8AB-7257C0A3F62D}"/>
              </a:ext>
            </a:extLst>
          </p:cNvPr>
          <p:cNvSpPr>
            <a:spLocks noGrp="1"/>
          </p:cNvSpPr>
          <p:nvPr>
            <p:ph idx="1"/>
          </p:nvPr>
        </p:nvSpPr>
        <p:spPr>
          <a:xfrm>
            <a:off x="-1052700" y="2084950"/>
            <a:ext cx="7886700" cy="754650"/>
          </a:xfrm>
        </p:spPr>
        <p:txBody>
          <a:bodyPr>
            <a:normAutofit/>
          </a:bodyPr>
          <a:lstStyle/>
          <a:p>
            <a:pPr marL="0" indent="0" algn="ctr">
              <a:buNone/>
            </a:pPr>
            <a:r>
              <a:rPr lang="en-US" dirty="0"/>
              <a:t>Weblink: </a:t>
            </a:r>
            <a:r>
              <a:rPr lang="en-US" dirty="0">
                <a:hlinkClick r:id="rId4"/>
              </a:rPr>
              <a:t>http://online.uwl.ac.uk</a:t>
            </a:r>
            <a:r>
              <a:rPr lang="en-US" dirty="0"/>
              <a:t> </a:t>
            </a:r>
            <a:endParaRPr lang="en-SG" sz="18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DEBB1A3C-EC8B-4A7C-87BB-E7FB6B94D99B}"/>
              </a:ext>
            </a:extLst>
          </p:cNvPr>
          <p:cNvPicPr>
            <a:picLocks noChangeAspect="1"/>
          </p:cNvPicPr>
          <p:nvPr/>
        </p:nvPicPr>
        <p:blipFill>
          <a:blip r:embed="rId5"/>
          <a:stretch>
            <a:fillRect/>
          </a:stretch>
        </p:blipFill>
        <p:spPr>
          <a:xfrm>
            <a:off x="495299" y="2730922"/>
            <a:ext cx="8034151" cy="3841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7560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628650" y="857825"/>
            <a:ext cx="7886700" cy="1307396"/>
          </a:xfrm>
        </p:spPr>
        <p:txBody>
          <a:bodyPr>
            <a:normAutofit/>
          </a:bodyPr>
          <a:lstStyle/>
          <a:p>
            <a:pPr algn="ctr"/>
            <a:r>
              <a:rPr lang="en-SG" sz="4000" b="1" u="sng" dirty="0">
                <a:latin typeface="+mn-lt"/>
              </a:rPr>
              <a:t>University Learning Management System - Blackboard</a:t>
            </a:r>
            <a:endParaRPr lang="en-US" sz="4000" b="1" u="sng" dirty="0">
              <a:latin typeface="+mn-lt"/>
            </a:endParaRPr>
          </a:p>
        </p:txBody>
      </p:sp>
      <p:sp>
        <p:nvSpPr>
          <p:cNvPr id="6" name="Content Placeholder 5">
            <a:extLst>
              <a:ext uri="{FF2B5EF4-FFF2-40B4-BE49-F238E27FC236}">
                <a16:creationId xmlns:a16="http://schemas.microsoft.com/office/drawing/2014/main" id="{33705E6D-93D3-44F2-B8AB-7257C0A3F62D}"/>
              </a:ext>
            </a:extLst>
          </p:cNvPr>
          <p:cNvSpPr>
            <a:spLocks noGrp="1"/>
          </p:cNvSpPr>
          <p:nvPr>
            <p:ph idx="1"/>
          </p:nvPr>
        </p:nvSpPr>
        <p:spPr>
          <a:xfrm>
            <a:off x="-1052700" y="2008750"/>
            <a:ext cx="7886700" cy="754650"/>
          </a:xfrm>
        </p:spPr>
        <p:txBody>
          <a:bodyPr>
            <a:normAutofit/>
          </a:bodyPr>
          <a:lstStyle/>
          <a:p>
            <a:pPr marL="0" indent="0" algn="ctr">
              <a:buNone/>
            </a:pPr>
            <a:r>
              <a:rPr lang="en-US" dirty="0"/>
              <a:t>Weblink: </a:t>
            </a:r>
            <a:r>
              <a:rPr lang="en-US" dirty="0">
                <a:hlinkClick r:id="rId4"/>
              </a:rPr>
              <a:t>http://online.uwl.ac.uk</a:t>
            </a:r>
            <a:r>
              <a:rPr lang="en-US" dirty="0"/>
              <a:t> </a:t>
            </a:r>
            <a:endParaRPr lang="en-SG" sz="18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271B5B88-6059-44E1-A44E-43C59A97D237}"/>
              </a:ext>
            </a:extLst>
          </p:cNvPr>
          <p:cNvPicPr>
            <a:picLocks noChangeAspect="1"/>
          </p:cNvPicPr>
          <p:nvPr/>
        </p:nvPicPr>
        <p:blipFill>
          <a:blip r:embed="rId5"/>
          <a:stretch>
            <a:fillRect/>
          </a:stretch>
        </p:blipFill>
        <p:spPr>
          <a:xfrm>
            <a:off x="523875" y="2466238"/>
            <a:ext cx="8096250" cy="4338233"/>
          </a:xfrm>
          <a:prstGeom prst="rect">
            <a:avLst/>
          </a:prstGeom>
        </p:spPr>
      </p:pic>
    </p:spTree>
    <p:extLst>
      <p:ext uri="{BB962C8B-B14F-4D97-AF65-F5344CB8AC3E}">
        <p14:creationId xmlns:p14="http://schemas.microsoft.com/office/powerpoint/2010/main" val="1995237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628650" y="938095"/>
            <a:ext cx="8303315" cy="1307396"/>
          </a:xfrm>
        </p:spPr>
        <p:txBody>
          <a:bodyPr>
            <a:normAutofit/>
          </a:bodyPr>
          <a:lstStyle/>
          <a:p>
            <a:pPr algn="ctr"/>
            <a:r>
              <a:rPr lang="en-US" sz="4000" b="1" u="sng" dirty="0">
                <a:latin typeface="+mn-lt"/>
              </a:rPr>
              <a:t>Blackboard Credentials /</a:t>
            </a:r>
            <a:br>
              <a:rPr lang="en-US" sz="4000" b="1" u="sng" dirty="0">
                <a:latin typeface="+mn-lt"/>
              </a:rPr>
            </a:br>
            <a:r>
              <a:rPr lang="en-US" sz="4000" b="1" u="sng" dirty="0">
                <a:latin typeface="+mn-lt"/>
              </a:rPr>
              <a:t>Study Materials</a:t>
            </a:r>
          </a:p>
        </p:txBody>
      </p:sp>
      <p:sp>
        <p:nvSpPr>
          <p:cNvPr id="6" name="Content Placeholder 5">
            <a:extLst>
              <a:ext uri="{FF2B5EF4-FFF2-40B4-BE49-F238E27FC236}">
                <a16:creationId xmlns:a16="http://schemas.microsoft.com/office/drawing/2014/main" id="{33705E6D-93D3-44F2-B8AB-7257C0A3F62D}"/>
              </a:ext>
            </a:extLst>
          </p:cNvPr>
          <p:cNvSpPr>
            <a:spLocks noGrp="1"/>
          </p:cNvSpPr>
          <p:nvPr>
            <p:ph idx="1"/>
          </p:nvPr>
        </p:nvSpPr>
        <p:spPr>
          <a:xfrm>
            <a:off x="628650" y="2245491"/>
            <a:ext cx="7886700" cy="4216146"/>
          </a:xfrm>
        </p:spPr>
        <p:txBody>
          <a:bodyPr>
            <a:normAutofit lnSpcReduction="10000"/>
          </a:bodyPr>
          <a:lstStyle/>
          <a:p>
            <a:r>
              <a:rPr lang="en-US" sz="2400" dirty="0"/>
              <a:t>UWL IT will send the Blackboard credentials in a separate email, do check your inbox / junk mail.</a:t>
            </a:r>
          </a:p>
          <a:p>
            <a:r>
              <a:rPr lang="en-US" sz="2400" dirty="0"/>
              <a:t>Please try to login into Blackboard once received. You can read the ‘UWL IT Services Guide’ found in </a:t>
            </a:r>
            <a:r>
              <a:rPr lang="en-SG" sz="2400" dirty="0">
                <a:hlinkClick r:id="rId4"/>
              </a:rPr>
              <a:t>https://www.aventis.edu.sg/resources/</a:t>
            </a:r>
            <a:r>
              <a:rPr lang="en-SG" sz="2400" dirty="0"/>
              <a:t> for more information.</a:t>
            </a:r>
            <a:endParaRPr lang="en-US" sz="3600" dirty="0"/>
          </a:p>
          <a:p>
            <a:r>
              <a:rPr lang="en-US" sz="2400" dirty="0"/>
              <a:t>All class materials are available in Blackboard under ‘Learning Materials’.</a:t>
            </a:r>
          </a:p>
          <a:p>
            <a:r>
              <a:rPr lang="en-US" sz="2400" dirty="0"/>
              <a:t>For students who have not received their Moodle login details, the course materials have been made available via Google Drive with all the necessary materials in: </a:t>
            </a:r>
            <a:r>
              <a:rPr lang="en-US" sz="2400" dirty="0">
                <a:hlinkClick r:id="rId5"/>
              </a:rPr>
              <a:t>Fundamentals of Cyber Security</a:t>
            </a:r>
            <a:endParaRPr lang="en-US" sz="2400" dirty="0"/>
          </a:p>
        </p:txBody>
      </p:sp>
    </p:spTree>
    <p:extLst>
      <p:ext uri="{BB962C8B-B14F-4D97-AF65-F5344CB8AC3E}">
        <p14:creationId xmlns:p14="http://schemas.microsoft.com/office/powerpoint/2010/main" val="507308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583096" y="857249"/>
            <a:ext cx="8341829" cy="1116155"/>
          </a:xfrm>
        </p:spPr>
        <p:txBody>
          <a:bodyPr>
            <a:normAutofit fontScale="90000"/>
          </a:bodyPr>
          <a:lstStyle/>
          <a:p>
            <a:pPr algn="ctr"/>
            <a:r>
              <a:rPr lang="en-SG" sz="4000" b="1" u="sng" dirty="0">
                <a:latin typeface="+mn-lt"/>
              </a:rPr>
              <a:t>Sample Certificates / </a:t>
            </a:r>
            <a:br>
              <a:rPr lang="en-SG" sz="4000" b="1" u="sng" dirty="0">
                <a:latin typeface="+mn-lt"/>
              </a:rPr>
            </a:br>
            <a:r>
              <a:rPr lang="en-SG" sz="4000" b="1" u="sng" dirty="0">
                <a:latin typeface="+mn-lt"/>
              </a:rPr>
              <a:t>Classification of Results</a:t>
            </a:r>
            <a:endParaRPr lang="en-US" sz="4000" b="1" u="sng" dirty="0">
              <a:latin typeface="+mn-lt"/>
            </a:endParaRPr>
          </a:p>
        </p:txBody>
      </p:sp>
      <p:sp>
        <p:nvSpPr>
          <p:cNvPr id="3" name="Content Placeholder 2">
            <a:extLst>
              <a:ext uri="{FF2B5EF4-FFF2-40B4-BE49-F238E27FC236}">
                <a16:creationId xmlns:a16="http://schemas.microsoft.com/office/drawing/2014/main" id="{AB1F738B-BC4F-467A-BA9F-B4135E23E0B4}"/>
              </a:ext>
            </a:extLst>
          </p:cNvPr>
          <p:cNvSpPr>
            <a:spLocks noGrp="1"/>
          </p:cNvSpPr>
          <p:nvPr>
            <p:ph idx="1"/>
          </p:nvPr>
        </p:nvSpPr>
        <p:spPr>
          <a:xfrm>
            <a:off x="4139609" y="1868166"/>
            <a:ext cx="4579454" cy="4649952"/>
          </a:xfrm>
        </p:spPr>
        <p:txBody>
          <a:bodyPr>
            <a:normAutofit/>
          </a:bodyPr>
          <a:lstStyle/>
          <a:p>
            <a:r>
              <a:rPr lang="en-US" sz="2400" dirty="0"/>
              <a:t>*** Name are printed on certificate and transcripts based on official documents such as NRIC and passports. </a:t>
            </a:r>
          </a:p>
          <a:p>
            <a:r>
              <a:rPr lang="en-US" sz="2400" dirty="0"/>
              <a:t>On certificates will display the classification based on average mark </a:t>
            </a:r>
          </a:p>
          <a:p>
            <a:pPr marL="457200" lvl="1" indent="0">
              <a:buNone/>
            </a:pPr>
            <a:r>
              <a:rPr lang="en-US" sz="2000" dirty="0"/>
              <a:t>Pass: 50% – 59%</a:t>
            </a:r>
          </a:p>
          <a:p>
            <a:pPr marL="457200" lvl="1" indent="0">
              <a:buNone/>
            </a:pPr>
            <a:r>
              <a:rPr lang="en-US" sz="2000" dirty="0"/>
              <a:t>Merit: 60% – 69%</a:t>
            </a:r>
          </a:p>
          <a:p>
            <a:pPr marL="457200" lvl="1" indent="0">
              <a:buNone/>
            </a:pPr>
            <a:r>
              <a:rPr lang="en-US" sz="2000" dirty="0"/>
              <a:t>Distinction: 70% - 100%</a:t>
            </a:r>
            <a:endParaRPr lang="en-US" sz="2400" dirty="0"/>
          </a:p>
          <a:p>
            <a:r>
              <a:rPr lang="en-US" sz="2400" dirty="0"/>
              <a:t>On transcripts, module results will be displayed</a:t>
            </a:r>
          </a:p>
          <a:p>
            <a:endParaRPr lang="en-US" sz="2400" dirty="0"/>
          </a:p>
        </p:txBody>
      </p:sp>
      <p:pic>
        <p:nvPicPr>
          <p:cNvPr id="7" name="Picture 6">
            <a:extLst>
              <a:ext uri="{FF2B5EF4-FFF2-40B4-BE49-F238E27FC236}">
                <a16:creationId xmlns:a16="http://schemas.microsoft.com/office/drawing/2014/main" id="{8813C29E-D1F1-4C80-B288-2C8D67539F87}"/>
              </a:ext>
            </a:extLst>
          </p:cNvPr>
          <p:cNvPicPr>
            <a:picLocks noChangeAspect="1"/>
          </p:cNvPicPr>
          <p:nvPr/>
        </p:nvPicPr>
        <p:blipFill>
          <a:blip r:embed="rId4"/>
          <a:stretch>
            <a:fillRect/>
          </a:stretch>
        </p:blipFill>
        <p:spPr>
          <a:xfrm>
            <a:off x="628651" y="1868166"/>
            <a:ext cx="3343611" cy="4649952"/>
          </a:xfrm>
          <a:prstGeom prst="rect">
            <a:avLst/>
          </a:prstGeom>
        </p:spPr>
      </p:pic>
    </p:spTree>
    <p:extLst>
      <p:ext uri="{BB962C8B-B14F-4D97-AF65-F5344CB8AC3E}">
        <p14:creationId xmlns:p14="http://schemas.microsoft.com/office/powerpoint/2010/main" val="85311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628650" y="719079"/>
            <a:ext cx="7886700" cy="1325563"/>
          </a:xfrm>
        </p:spPr>
        <p:txBody>
          <a:bodyPr>
            <a:normAutofit/>
          </a:bodyPr>
          <a:lstStyle/>
          <a:p>
            <a:pPr algn="ctr"/>
            <a:r>
              <a:rPr lang="en-SG" sz="5200" b="1" u="sng" dirty="0">
                <a:latin typeface="+mn-lt"/>
              </a:rPr>
              <a:t>Agenda</a:t>
            </a:r>
            <a:endParaRPr lang="en-US" sz="5200" b="1" u="sng" dirty="0">
              <a:latin typeface="+mn-lt"/>
            </a:endParaRPr>
          </a:p>
        </p:txBody>
      </p:sp>
      <p:graphicFrame>
        <p:nvGraphicFramePr>
          <p:cNvPr id="4" name="Table 6">
            <a:extLst>
              <a:ext uri="{FF2B5EF4-FFF2-40B4-BE49-F238E27FC236}">
                <a16:creationId xmlns:a16="http://schemas.microsoft.com/office/drawing/2014/main" id="{1DB30470-E922-4E43-86CB-F67816D3F834}"/>
              </a:ext>
            </a:extLst>
          </p:cNvPr>
          <p:cNvGraphicFramePr>
            <a:graphicFrameLocks noGrp="1"/>
          </p:cNvGraphicFramePr>
          <p:nvPr>
            <p:ph idx="1"/>
            <p:extLst>
              <p:ext uri="{D42A27DB-BD31-4B8C-83A1-F6EECF244321}">
                <p14:modId xmlns:p14="http://schemas.microsoft.com/office/powerpoint/2010/main" val="3843588155"/>
              </p:ext>
            </p:extLst>
          </p:nvPr>
        </p:nvGraphicFramePr>
        <p:xfrm>
          <a:off x="630306" y="2044642"/>
          <a:ext cx="7886700" cy="3825240"/>
        </p:xfrm>
        <a:graphic>
          <a:graphicData uri="http://schemas.openxmlformats.org/drawingml/2006/table">
            <a:tbl>
              <a:tblPr firstRow="1" bandRow="1">
                <a:tableStyleId>{5C22544A-7EE6-4342-B048-85BDC9FD1C3A}</a:tableStyleId>
              </a:tblPr>
              <a:tblGrid>
                <a:gridCol w="4389369">
                  <a:extLst>
                    <a:ext uri="{9D8B030D-6E8A-4147-A177-3AD203B41FA5}">
                      <a16:colId xmlns:a16="http://schemas.microsoft.com/office/drawing/2014/main" val="3220242577"/>
                    </a:ext>
                  </a:extLst>
                </a:gridCol>
                <a:gridCol w="3497331">
                  <a:extLst>
                    <a:ext uri="{9D8B030D-6E8A-4147-A177-3AD203B41FA5}">
                      <a16:colId xmlns:a16="http://schemas.microsoft.com/office/drawing/2014/main" val="28726991"/>
                    </a:ext>
                  </a:extLst>
                </a:gridCol>
              </a:tblGrid>
              <a:tr h="370840">
                <a:tc>
                  <a:txBody>
                    <a:bodyPr/>
                    <a:lstStyle/>
                    <a:p>
                      <a:pPr algn="ctr"/>
                      <a:r>
                        <a:rPr lang="en-SG" sz="3500" dirty="0"/>
                        <a:t>Agenda</a:t>
                      </a:r>
                    </a:p>
                  </a:txBody>
                  <a:tcPr/>
                </a:tc>
                <a:tc>
                  <a:txBody>
                    <a:bodyPr/>
                    <a:lstStyle/>
                    <a:p>
                      <a:pPr algn="ctr"/>
                      <a:r>
                        <a:rPr lang="en-SG" sz="3500" dirty="0"/>
                        <a:t>Time</a:t>
                      </a:r>
                    </a:p>
                  </a:txBody>
                  <a:tcPr/>
                </a:tc>
                <a:extLst>
                  <a:ext uri="{0D108BD9-81ED-4DB2-BD59-A6C34878D82A}">
                    <a16:rowId xmlns:a16="http://schemas.microsoft.com/office/drawing/2014/main" val="2733362539"/>
                  </a:ext>
                </a:extLst>
              </a:tr>
              <a:tr h="370840">
                <a:tc>
                  <a:txBody>
                    <a:bodyPr/>
                    <a:lstStyle/>
                    <a:p>
                      <a:r>
                        <a:rPr lang="en-SG" sz="3200" dirty="0"/>
                        <a:t>Registration + Snack Break</a:t>
                      </a:r>
                    </a:p>
                  </a:txBody>
                  <a:tcPr/>
                </a:tc>
                <a:tc>
                  <a:txBody>
                    <a:bodyPr/>
                    <a:lstStyle/>
                    <a:p>
                      <a:r>
                        <a:rPr lang="en-SG" sz="3200" dirty="0"/>
                        <a:t>6.30pm</a:t>
                      </a:r>
                    </a:p>
                  </a:txBody>
                  <a:tcPr/>
                </a:tc>
                <a:extLst>
                  <a:ext uri="{0D108BD9-81ED-4DB2-BD59-A6C34878D82A}">
                    <a16:rowId xmlns:a16="http://schemas.microsoft.com/office/drawing/2014/main" val="3757061680"/>
                  </a:ext>
                </a:extLst>
              </a:tr>
              <a:tr h="370840">
                <a:tc>
                  <a:txBody>
                    <a:bodyPr/>
                    <a:lstStyle/>
                    <a:p>
                      <a:r>
                        <a:rPr lang="en-SG" sz="3200" dirty="0"/>
                        <a:t>Orientation Briefing by Aventis Staff</a:t>
                      </a:r>
                    </a:p>
                  </a:txBody>
                  <a:tcPr/>
                </a:tc>
                <a:tc>
                  <a:txBody>
                    <a:bodyPr/>
                    <a:lstStyle/>
                    <a:p>
                      <a:r>
                        <a:rPr lang="en-SG" sz="3200" dirty="0"/>
                        <a:t>7.00pm – 7.30pm</a:t>
                      </a:r>
                    </a:p>
                  </a:txBody>
                  <a:tcPr/>
                </a:tc>
                <a:extLst>
                  <a:ext uri="{0D108BD9-81ED-4DB2-BD59-A6C34878D82A}">
                    <a16:rowId xmlns:a16="http://schemas.microsoft.com/office/drawing/2014/main" val="2034869268"/>
                  </a:ext>
                </a:extLst>
              </a:tr>
              <a:tr h="370840">
                <a:tc>
                  <a:txBody>
                    <a:bodyPr/>
                    <a:lstStyle/>
                    <a:p>
                      <a:r>
                        <a:rPr lang="en-SG" sz="3200" dirty="0"/>
                        <a:t>Academic Writing &amp; Referencing Workshop</a:t>
                      </a:r>
                    </a:p>
                  </a:txBody>
                  <a:tcPr/>
                </a:tc>
                <a:tc>
                  <a:txBody>
                    <a:bodyPr/>
                    <a:lstStyle/>
                    <a:p>
                      <a:r>
                        <a:rPr lang="en-SG" sz="3200" dirty="0"/>
                        <a:t>7.30pm – 9.30pm</a:t>
                      </a:r>
                    </a:p>
                  </a:txBody>
                  <a:tcPr/>
                </a:tc>
                <a:extLst>
                  <a:ext uri="{0D108BD9-81ED-4DB2-BD59-A6C34878D82A}">
                    <a16:rowId xmlns:a16="http://schemas.microsoft.com/office/drawing/2014/main" val="783625680"/>
                  </a:ext>
                </a:extLst>
              </a:tr>
            </a:tbl>
          </a:graphicData>
        </a:graphic>
      </p:graphicFrame>
    </p:spTree>
    <p:extLst>
      <p:ext uri="{BB962C8B-B14F-4D97-AF65-F5344CB8AC3E}">
        <p14:creationId xmlns:p14="http://schemas.microsoft.com/office/powerpoint/2010/main" val="1267954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495300" y="739312"/>
            <a:ext cx="8303315" cy="1307396"/>
          </a:xfrm>
        </p:spPr>
        <p:txBody>
          <a:bodyPr>
            <a:normAutofit/>
          </a:bodyPr>
          <a:lstStyle/>
          <a:p>
            <a:pPr algn="ctr"/>
            <a:r>
              <a:rPr lang="en-SG" sz="4000" b="1" u="sng" dirty="0">
                <a:latin typeface="+mn-lt"/>
              </a:rPr>
              <a:t>School Fees</a:t>
            </a:r>
            <a:endParaRPr lang="en-US" sz="4000" b="1" u="sng" dirty="0">
              <a:latin typeface="+mn-lt"/>
            </a:endParaRPr>
          </a:p>
        </p:txBody>
      </p:sp>
      <p:sp>
        <p:nvSpPr>
          <p:cNvPr id="6" name="Content Placeholder 5">
            <a:extLst>
              <a:ext uri="{FF2B5EF4-FFF2-40B4-BE49-F238E27FC236}">
                <a16:creationId xmlns:a16="http://schemas.microsoft.com/office/drawing/2014/main" id="{33705E6D-93D3-44F2-B8AB-7257C0A3F62D}"/>
              </a:ext>
            </a:extLst>
          </p:cNvPr>
          <p:cNvSpPr>
            <a:spLocks noGrp="1"/>
          </p:cNvSpPr>
          <p:nvPr>
            <p:ph idx="1"/>
          </p:nvPr>
        </p:nvSpPr>
        <p:spPr>
          <a:xfrm>
            <a:off x="628650" y="1902542"/>
            <a:ext cx="7886700" cy="4216146"/>
          </a:xfrm>
        </p:spPr>
        <p:txBody>
          <a:bodyPr>
            <a:normAutofit/>
          </a:bodyPr>
          <a:lstStyle/>
          <a:p>
            <a:r>
              <a:rPr lang="en-SG" sz="2000" dirty="0"/>
              <a:t>Please refer to your Student-PEI contract on your school fees</a:t>
            </a:r>
            <a:endParaRPr lang="en-SG" sz="2000" kern="0" dirty="0"/>
          </a:p>
          <a:p>
            <a:r>
              <a:rPr lang="en-SG" sz="2000" kern="0" dirty="0"/>
              <a:t>Payment modes:</a:t>
            </a:r>
          </a:p>
          <a:p>
            <a:pPr lvl="1" fontAlgn="base">
              <a:spcAft>
                <a:spcPct val="0"/>
              </a:spcAft>
              <a:buFont typeface="Wingdings" pitchFamily="2" charset="2"/>
              <a:buChar char="§"/>
            </a:pPr>
            <a:r>
              <a:rPr lang="en-SG" sz="2000" kern="0" dirty="0" err="1"/>
              <a:t>iBanking</a:t>
            </a:r>
            <a:r>
              <a:rPr lang="en-SG" sz="2000" kern="0" dirty="0"/>
              <a:t>/Mobile Banking/ATM transfer (provide screenshot)</a:t>
            </a:r>
          </a:p>
          <a:p>
            <a:pPr lvl="1" fontAlgn="base">
              <a:spcAft>
                <a:spcPct val="0"/>
              </a:spcAft>
              <a:buClr>
                <a:schemeClr val="tx1"/>
              </a:buClr>
              <a:buFont typeface="Wingdings" pitchFamily="2" charset="2"/>
              <a:buChar char="§"/>
            </a:pPr>
            <a:r>
              <a:rPr lang="en-SG" sz="2000" kern="0" dirty="0"/>
              <a:t>Cheque made payable to “</a:t>
            </a:r>
            <a:r>
              <a:rPr lang="en-SG" sz="2000" b="1" kern="0" dirty="0"/>
              <a:t>Aventis School of Management Pte Ltd</a:t>
            </a:r>
            <a:r>
              <a:rPr lang="en-SG" sz="2000" kern="0" dirty="0"/>
              <a:t>”</a:t>
            </a:r>
          </a:p>
          <a:p>
            <a:pPr lvl="1" fontAlgn="base">
              <a:spcAft>
                <a:spcPct val="0"/>
              </a:spcAft>
              <a:buClr>
                <a:schemeClr val="tx1"/>
              </a:buClr>
              <a:buFont typeface="Wingdings" pitchFamily="2" charset="2"/>
              <a:buChar char="§"/>
            </a:pPr>
            <a:r>
              <a:rPr lang="en-SG" sz="2000" kern="0" dirty="0"/>
              <a:t>Cash payment to Aventis full-time staff</a:t>
            </a:r>
          </a:p>
          <a:p>
            <a:pPr lvl="1" fontAlgn="base">
              <a:spcAft>
                <a:spcPct val="0"/>
              </a:spcAft>
              <a:buClr>
                <a:schemeClr val="tx1"/>
              </a:buClr>
              <a:buFont typeface="Wingdings" pitchFamily="2" charset="2"/>
              <a:buChar char="§"/>
            </a:pPr>
            <a:r>
              <a:rPr lang="en-SG" sz="2000" kern="0" dirty="0"/>
              <a:t>Telegraphic Transfer</a:t>
            </a:r>
          </a:p>
          <a:p>
            <a:pPr lvl="1" fontAlgn="base">
              <a:spcAft>
                <a:spcPct val="0"/>
              </a:spcAft>
              <a:buClr>
                <a:schemeClr val="tx1"/>
              </a:buClr>
              <a:buFont typeface="Wingdings" pitchFamily="2" charset="2"/>
              <a:buChar char="§"/>
            </a:pPr>
            <a:r>
              <a:rPr lang="en-SG" sz="2000" dirty="0"/>
              <a:t>NETS (3% admin fee applies)</a:t>
            </a:r>
          </a:p>
          <a:p>
            <a:r>
              <a:rPr lang="en-SG" sz="2000" dirty="0"/>
              <a:t>Please email a screenshot of the successful bank transfer email to </a:t>
            </a:r>
            <a:r>
              <a:rPr lang="en-SG" sz="2000" dirty="0">
                <a:hlinkClick r:id="rId4"/>
              </a:rPr>
              <a:t>studentservices@aventisglobal.edu.sg</a:t>
            </a:r>
            <a:r>
              <a:rPr lang="en-SG" sz="2000" dirty="0"/>
              <a:t>. An official receipt will be emailed to you upon verification of your payment. </a:t>
            </a:r>
          </a:p>
          <a:p>
            <a:r>
              <a:rPr lang="en-SG" sz="2000" dirty="0"/>
              <a:t>Payment reminders will be sent to students 2 weeks before due date. Any LATE payments will incur 5% penalty. </a:t>
            </a:r>
          </a:p>
          <a:p>
            <a:pPr marL="0" indent="0">
              <a:spcAft>
                <a:spcPts val="0"/>
              </a:spcAft>
              <a:buNone/>
            </a:pPr>
            <a:endParaRPr lang="en-US" sz="1800" dirty="0">
              <a:latin typeface="Baskerville Old Face" panose="02020602080505020303" pitchFamily="18" charset="0"/>
            </a:endParaRPr>
          </a:p>
        </p:txBody>
      </p:sp>
    </p:spTree>
    <p:extLst>
      <p:ext uri="{BB962C8B-B14F-4D97-AF65-F5344CB8AC3E}">
        <p14:creationId xmlns:p14="http://schemas.microsoft.com/office/powerpoint/2010/main" val="2697807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628650" y="938095"/>
            <a:ext cx="8303315" cy="1307396"/>
          </a:xfrm>
        </p:spPr>
        <p:txBody>
          <a:bodyPr>
            <a:normAutofit/>
          </a:bodyPr>
          <a:lstStyle/>
          <a:p>
            <a:pPr algn="ctr"/>
            <a:r>
              <a:rPr lang="en-SG" sz="3600" b="1" u="sng" dirty="0">
                <a:latin typeface="+mn-lt"/>
              </a:rPr>
              <a:t>School Fees</a:t>
            </a:r>
            <a:endParaRPr lang="en-US" sz="3600" b="1" u="sng" dirty="0">
              <a:latin typeface="+mn-lt"/>
            </a:endParaRPr>
          </a:p>
        </p:txBody>
      </p:sp>
      <p:sp>
        <p:nvSpPr>
          <p:cNvPr id="6" name="Content Placeholder 5">
            <a:extLst>
              <a:ext uri="{FF2B5EF4-FFF2-40B4-BE49-F238E27FC236}">
                <a16:creationId xmlns:a16="http://schemas.microsoft.com/office/drawing/2014/main" id="{33705E6D-93D3-44F2-B8AB-7257C0A3F62D}"/>
              </a:ext>
            </a:extLst>
          </p:cNvPr>
          <p:cNvSpPr>
            <a:spLocks noGrp="1"/>
          </p:cNvSpPr>
          <p:nvPr>
            <p:ph idx="1"/>
          </p:nvPr>
        </p:nvSpPr>
        <p:spPr>
          <a:xfrm>
            <a:off x="628650" y="1902542"/>
            <a:ext cx="7886700" cy="4216146"/>
          </a:xfrm>
        </p:spPr>
        <p:txBody>
          <a:bodyPr>
            <a:normAutofit/>
          </a:bodyPr>
          <a:lstStyle/>
          <a:p>
            <a:r>
              <a:rPr lang="en-SG" sz="2400" dirty="0"/>
              <a:t>Payment of fees should be made in Singapore dollars to following: </a:t>
            </a:r>
          </a:p>
        </p:txBody>
      </p:sp>
      <p:pic>
        <p:nvPicPr>
          <p:cNvPr id="2" name="Picture 1">
            <a:extLst>
              <a:ext uri="{FF2B5EF4-FFF2-40B4-BE49-F238E27FC236}">
                <a16:creationId xmlns:a16="http://schemas.microsoft.com/office/drawing/2014/main" id="{A480491E-E42B-4E1E-9DCF-4D6E0BC1E2FD}"/>
              </a:ext>
            </a:extLst>
          </p:cNvPr>
          <p:cNvPicPr>
            <a:picLocks noChangeAspect="1"/>
          </p:cNvPicPr>
          <p:nvPr/>
        </p:nvPicPr>
        <p:blipFill>
          <a:blip r:embed="rId4"/>
          <a:stretch>
            <a:fillRect/>
          </a:stretch>
        </p:blipFill>
        <p:spPr>
          <a:xfrm>
            <a:off x="917494" y="2801213"/>
            <a:ext cx="7309011" cy="2761753"/>
          </a:xfrm>
          <a:prstGeom prst="rect">
            <a:avLst/>
          </a:prstGeom>
        </p:spPr>
      </p:pic>
    </p:spTree>
    <p:extLst>
      <p:ext uri="{BB962C8B-B14F-4D97-AF65-F5344CB8AC3E}">
        <p14:creationId xmlns:p14="http://schemas.microsoft.com/office/powerpoint/2010/main" val="2980242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628649" y="850913"/>
            <a:ext cx="8303315" cy="1307396"/>
          </a:xfrm>
        </p:spPr>
        <p:txBody>
          <a:bodyPr>
            <a:normAutofit/>
          </a:bodyPr>
          <a:lstStyle/>
          <a:p>
            <a:pPr algn="ctr"/>
            <a:r>
              <a:rPr lang="en-SG" sz="3600" b="1" u="sng" dirty="0">
                <a:latin typeface="+mn-lt"/>
              </a:rPr>
              <a:t>Deferment Policy</a:t>
            </a:r>
            <a:endParaRPr lang="en-US" sz="3600" b="1" u="sng" dirty="0">
              <a:latin typeface="+mn-lt"/>
            </a:endParaRPr>
          </a:p>
        </p:txBody>
      </p:sp>
      <p:sp>
        <p:nvSpPr>
          <p:cNvPr id="6" name="Content Placeholder 5">
            <a:extLst>
              <a:ext uri="{FF2B5EF4-FFF2-40B4-BE49-F238E27FC236}">
                <a16:creationId xmlns:a16="http://schemas.microsoft.com/office/drawing/2014/main" id="{33705E6D-93D3-44F2-B8AB-7257C0A3F62D}"/>
              </a:ext>
            </a:extLst>
          </p:cNvPr>
          <p:cNvSpPr>
            <a:spLocks noGrp="1"/>
          </p:cNvSpPr>
          <p:nvPr>
            <p:ph idx="1"/>
          </p:nvPr>
        </p:nvSpPr>
        <p:spPr>
          <a:xfrm>
            <a:off x="628650" y="1934280"/>
            <a:ext cx="7886700" cy="4466520"/>
          </a:xfrm>
        </p:spPr>
        <p:txBody>
          <a:bodyPr>
            <a:normAutofit/>
          </a:bodyPr>
          <a:lstStyle/>
          <a:p>
            <a:pPr>
              <a:lnSpc>
                <a:spcPct val="110000"/>
              </a:lnSpc>
            </a:pPr>
            <a:r>
              <a:rPr lang="en-SG" sz="2400" dirty="0"/>
              <a:t>Student must inform Aventis by writing to student services together with all supporting documents for processing the deferment request.</a:t>
            </a:r>
          </a:p>
          <a:p>
            <a:pPr>
              <a:lnSpc>
                <a:spcPct val="110000"/>
              </a:lnSpc>
            </a:pPr>
            <a:r>
              <a:rPr lang="en-SG" sz="2400" dirty="0"/>
              <a:t>Student is required to complete ‘UWL Student Initiated Deferment’</a:t>
            </a:r>
            <a:r>
              <a:rPr lang="en-US" sz="2400" dirty="0"/>
              <a:t> to interrupt your programme of study.</a:t>
            </a:r>
            <a:endParaRPr lang="en-SG" sz="2400" dirty="0"/>
          </a:p>
          <a:p>
            <a:pPr>
              <a:lnSpc>
                <a:spcPct val="110000"/>
              </a:lnSpc>
            </a:pPr>
            <a:r>
              <a:rPr lang="en-SG" sz="2400" dirty="0"/>
              <a:t>Student will be informed of the outcome, within four (4) weeks from the date the request is submitted for processing by the University. </a:t>
            </a:r>
          </a:p>
          <a:p>
            <a:pPr>
              <a:lnSpc>
                <a:spcPct val="110000"/>
              </a:lnSpc>
            </a:pPr>
            <a:r>
              <a:rPr lang="en-SG" sz="2400" b="1" dirty="0"/>
              <a:t>Maximum deferment/interruption period is 1 year. </a:t>
            </a:r>
          </a:p>
        </p:txBody>
      </p:sp>
    </p:spTree>
    <p:extLst>
      <p:ext uri="{BB962C8B-B14F-4D97-AF65-F5344CB8AC3E}">
        <p14:creationId xmlns:p14="http://schemas.microsoft.com/office/powerpoint/2010/main" val="4043335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628650" y="639633"/>
            <a:ext cx="8303315" cy="1307396"/>
          </a:xfrm>
        </p:spPr>
        <p:txBody>
          <a:bodyPr>
            <a:normAutofit/>
          </a:bodyPr>
          <a:lstStyle/>
          <a:p>
            <a:pPr algn="ctr"/>
            <a:r>
              <a:rPr lang="en-SG" sz="3600" b="1" u="sng" dirty="0">
                <a:latin typeface="+mn-lt"/>
              </a:rPr>
              <a:t>Withdrawal and Refund Policy</a:t>
            </a:r>
            <a:endParaRPr lang="en-US" sz="3600" b="1" u="sng" dirty="0">
              <a:latin typeface="+mn-lt"/>
            </a:endParaRPr>
          </a:p>
        </p:txBody>
      </p:sp>
      <p:sp>
        <p:nvSpPr>
          <p:cNvPr id="6" name="Content Placeholder 5">
            <a:extLst>
              <a:ext uri="{FF2B5EF4-FFF2-40B4-BE49-F238E27FC236}">
                <a16:creationId xmlns:a16="http://schemas.microsoft.com/office/drawing/2014/main" id="{33705E6D-93D3-44F2-B8AB-7257C0A3F62D}"/>
              </a:ext>
            </a:extLst>
          </p:cNvPr>
          <p:cNvSpPr>
            <a:spLocks noGrp="1"/>
          </p:cNvSpPr>
          <p:nvPr>
            <p:ph idx="1"/>
          </p:nvPr>
        </p:nvSpPr>
        <p:spPr>
          <a:xfrm>
            <a:off x="628650" y="1622803"/>
            <a:ext cx="7886700" cy="4216146"/>
          </a:xfrm>
        </p:spPr>
        <p:txBody>
          <a:bodyPr>
            <a:normAutofit/>
          </a:bodyPr>
          <a:lstStyle/>
          <a:p>
            <a:r>
              <a:rPr lang="en-SG" sz="2000" dirty="0"/>
              <a:t>Student must inform Aventis by completing Aventis “Withdrawal and Refund Request Form” and the respective University’s Withdrawal Form together with all supporting documents for processing the withdrawal request </a:t>
            </a:r>
          </a:p>
          <a:p>
            <a:r>
              <a:rPr lang="en-SG" sz="2000" dirty="0"/>
              <a:t>Student will be informed of the outcome, within four (4) weeks from the receipt of the withdrawal application</a:t>
            </a:r>
            <a:endParaRPr lang="en-SG" sz="2000" dirty="0">
              <a:hlinkClick r:id="" action="ppaction://noaction"/>
            </a:endParaRPr>
          </a:p>
        </p:txBody>
      </p:sp>
      <p:graphicFrame>
        <p:nvGraphicFramePr>
          <p:cNvPr id="7" name="Table 6">
            <a:extLst>
              <a:ext uri="{FF2B5EF4-FFF2-40B4-BE49-F238E27FC236}">
                <a16:creationId xmlns:a16="http://schemas.microsoft.com/office/drawing/2014/main" id="{51D3C2F1-B95D-419F-A8FB-EECD42FEA14B}"/>
              </a:ext>
            </a:extLst>
          </p:cNvPr>
          <p:cNvGraphicFramePr>
            <a:graphicFrameLocks noGrp="1"/>
          </p:cNvGraphicFramePr>
          <p:nvPr>
            <p:extLst>
              <p:ext uri="{D42A27DB-BD31-4B8C-83A1-F6EECF244321}">
                <p14:modId xmlns:p14="http://schemas.microsoft.com/office/powerpoint/2010/main" val="3535928306"/>
              </p:ext>
            </p:extLst>
          </p:nvPr>
        </p:nvGraphicFramePr>
        <p:xfrm>
          <a:off x="771525" y="3576116"/>
          <a:ext cx="7600950" cy="2943679"/>
        </p:xfrm>
        <a:graphic>
          <a:graphicData uri="http://schemas.openxmlformats.org/drawingml/2006/table">
            <a:tbl>
              <a:tblPr/>
              <a:tblGrid>
                <a:gridCol w="2910997">
                  <a:extLst>
                    <a:ext uri="{9D8B030D-6E8A-4147-A177-3AD203B41FA5}">
                      <a16:colId xmlns:a16="http://schemas.microsoft.com/office/drawing/2014/main" val="875201141"/>
                    </a:ext>
                  </a:extLst>
                </a:gridCol>
                <a:gridCol w="4689953">
                  <a:extLst>
                    <a:ext uri="{9D8B030D-6E8A-4147-A177-3AD203B41FA5}">
                      <a16:colId xmlns:a16="http://schemas.microsoft.com/office/drawing/2014/main" val="731389693"/>
                    </a:ext>
                  </a:extLst>
                </a:gridCol>
              </a:tblGrid>
              <a:tr h="733989">
                <a:tc>
                  <a:txBody>
                    <a:bodyPr/>
                    <a:lstStyle/>
                    <a:p>
                      <a:r>
                        <a:rPr lang="en-SG" sz="1100" b="1" dirty="0">
                          <a:effectLst/>
                        </a:rPr>
                        <a:t>% of [the aggregate amount of the fees paid under Schedule B of the Student Contract]</a:t>
                      </a:r>
                      <a:endParaRPr lang="en-SG" sz="1100" dirty="0">
                        <a:effectLst/>
                      </a:endParaRPr>
                    </a:p>
                  </a:txBody>
                  <a:tcPr marL="186192" marR="186192" marT="46548" marB="46548"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SG" sz="1100" b="1" dirty="0">
                          <a:effectLst/>
                        </a:rPr>
                        <a:t>If Student’s written notice of withdrawal is received</a:t>
                      </a:r>
                      <a:endParaRPr lang="en-SG" sz="1100" dirty="0">
                        <a:effectLst/>
                      </a:endParaRPr>
                    </a:p>
                  </a:txBody>
                  <a:tcPr marL="186192" marR="186192" marT="46548" marB="46548"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2003205332"/>
                  </a:ext>
                </a:extLst>
              </a:tr>
              <a:tr h="254717">
                <a:tc>
                  <a:txBody>
                    <a:bodyPr/>
                    <a:lstStyle/>
                    <a:p>
                      <a:pPr algn="ctr"/>
                      <a:r>
                        <a:rPr lang="en-SG" sz="1100" dirty="0">
                          <a:effectLst/>
                        </a:rPr>
                        <a:t>[100%]</a:t>
                      </a:r>
                    </a:p>
                  </a:txBody>
                  <a:tcPr marL="186192" marR="186192" marT="46548" marB="46548"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SG" sz="1100" dirty="0">
                          <a:effectLst/>
                        </a:rPr>
                        <a:t>Refer to PEI-Student Contract Clause 2.1</a:t>
                      </a:r>
                    </a:p>
                  </a:txBody>
                  <a:tcPr marL="186192" marR="186192" marT="46548" marB="46548"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2892452824"/>
                  </a:ext>
                </a:extLst>
              </a:tr>
              <a:tr h="418488">
                <a:tc>
                  <a:txBody>
                    <a:bodyPr/>
                    <a:lstStyle/>
                    <a:p>
                      <a:pPr algn="ctr"/>
                      <a:r>
                        <a:rPr lang="en-SG" sz="1100" dirty="0">
                          <a:effectLst/>
                        </a:rPr>
                        <a:t>[70%]</a:t>
                      </a:r>
                    </a:p>
                  </a:txBody>
                  <a:tcPr marL="186192" marR="186192" marT="46548" marB="46548"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SG" sz="1100" dirty="0">
                          <a:effectLst/>
                        </a:rPr>
                        <a:t>(“Maximum Refund”) More than [60] days before the Course Commencement Date</a:t>
                      </a:r>
                    </a:p>
                  </a:txBody>
                  <a:tcPr marL="186192" marR="186192" marT="46548" marB="46548"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391923791"/>
                  </a:ext>
                </a:extLst>
              </a:tr>
              <a:tr h="403090">
                <a:tc>
                  <a:txBody>
                    <a:bodyPr/>
                    <a:lstStyle/>
                    <a:p>
                      <a:pPr algn="ctr"/>
                      <a:r>
                        <a:rPr lang="en-SG" sz="1100" dirty="0">
                          <a:effectLst/>
                        </a:rPr>
                        <a:t>[50%]</a:t>
                      </a:r>
                    </a:p>
                  </a:txBody>
                  <a:tcPr marL="186192" marR="186192" marT="46548" marB="46548"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SG" sz="1100" dirty="0">
                          <a:effectLst/>
                        </a:rPr>
                        <a:t>Before, but not more than [60] days before the course commencement date</a:t>
                      </a:r>
                    </a:p>
                  </a:txBody>
                  <a:tcPr marL="186192" marR="186192" marT="46548" marB="46548"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57171778"/>
                  </a:ext>
                </a:extLst>
              </a:tr>
              <a:tr h="403090">
                <a:tc>
                  <a:txBody>
                    <a:bodyPr/>
                    <a:lstStyle/>
                    <a:p>
                      <a:pPr algn="ctr"/>
                      <a:r>
                        <a:rPr lang="en-SG" sz="1100" dirty="0">
                          <a:effectLst/>
                        </a:rPr>
                        <a:t>[30%]</a:t>
                      </a:r>
                    </a:p>
                  </a:txBody>
                  <a:tcPr marL="186192" marR="186192" marT="46548" marB="46548"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SG" sz="1100" dirty="0">
                          <a:effectLst/>
                        </a:rPr>
                        <a:t>Before, but not more than [14] days before the course commencement date</a:t>
                      </a:r>
                    </a:p>
                  </a:txBody>
                  <a:tcPr marL="186192" marR="186192" marT="46548" marB="46548"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838000961"/>
                  </a:ext>
                </a:extLst>
              </a:tr>
              <a:tr h="403090">
                <a:tc>
                  <a:txBody>
                    <a:bodyPr/>
                    <a:lstStyle/>
                    <a:p>
                      <a:pPr algn="ctr"/>
                      <a:r>
                        <a:rPr lang="en-SG" sz="1100" dirty="0">
                          <a:effectLst/>
                        </a:rPr>
                        <a:t>[10%]</a:t>
                      </a:r>
                    </a:p>
                  </a:txBody>
                  <a:tcPr marL="186192" marR="186192" marT="46548" marB="46548"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SG" sz="1100" dirty="0">
                          <a:effectLst/>
                        </a:rPr>
                        <a:t>Before, but not more than [7] days before the course commencement date</a:t>
                      </a:r>
                    </a:p>
                  </a:txBody>
                  <a:tcPr marL="186192" marR="186192" marT="46548" marB="46548"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4236622442"/>
                  </a:ext>
                </a:extLst>
              </a:tr>
              <a:tr h="254717">
                <a:tc>
                  <a:txBody>
                    <a:bodyPr/>
                    <a:lstStyle/>
                    <a:p>
                      <a:pPr algn="ctr"/>
                      <a:r>
                        <a:rPr lang="en-SG" sz="1100" dirty="0">
                          <a:effectLst/>
                        </a:rPr>
                        <a:t>[0%]</a:t>
                      </a:r>
                    </a:p>
                  </a:txBody>
                  <a:tcPr marL="186192" marR="186192" marT="46548" marB="46548"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SG" sz="1100" dirty="0">
                          <a:effectLst/>
                        </a:rPr>
                        <a:t>On or after the Course Commencement Date</a:t>
                      </a:r>
                    </a:p>
                  </a:txBody>
                  <a:tcPr marL="186192" marR="186192" marT="46548" marB="46548"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869811283"/>
                  </a:ext>
                </a:extLst>
              </a:tr>
            </a:tbl>
          </a:graphicData>
        </a:graphic>
      </p:graphicFrame>
    </p:spTree>
    <p:extLst>
      <p:ext uri="{BB962C8B-B14F-4D97-AF65-F5344CB8AC3E}">
        <p14:creationId xmlns:p14="http://schemas.microsoft.com/office/powerpoint/2010/main" val="555696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326F86-09AF-4F90-A3BA-A306854D8CCC}"/>
              </a:ext>
            </a:extLst>
          </p:cNvPr>
          <p:cNvPicPr>
            <a:picLocks noChangeAspect="1"/>
          </p:cNvPicPr>
          <p:nvPr/>
        </p:nvPicPr>
        <p:blipFill>
          <a:blip r:embed="rId2">
            <a:alphaModFix/>
          </a:blip>
          <a:stretch>
            <a:fillRect/>
          </a:stretch>
        </p:blipFill>
        <p:spPr>
          <a:xfrm>
            <a:off x="4125409" y="2278905"/>
            <a:ext cx="5018591" cy="3348038"/>
          </a:xfrm>
          <a:prstGeom prst="rect">
            <a:avLst/>
          </a:prstGeom>
        </p:spPr>
      </p:pic>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523875" y="577477"/>
            <a:ext cx="8303315" cy="1307396"/>
          </a:xfrm>
        </p:spPr>
        <p:txBody>
          <a:bodyPr>
            <a:normAutofit/>
          </a:bodyPr>
          <a:lstStyle/>
          <a:p>
            <a:pPr algn="ctr"/>
            <a:r>
              <a:rPr lang="en-SG" sz="3600" b="1" u="sng" dirty="0">
                <a:latin typeface="+mn-lt"/>
              </a:rPr>
              <a:t>Online Evaluation Form</a:t>
            </a:r>
            <a:endParaRPr lang="en-US" sz="3600" b="1" u="sng" dirty="0">
              <a:latin typeface="+mn-lt"/>
            </a:endParaRPr>
          </a:p>
        </p:txBody>
      </p:sp>
      <p:sp>
        <p:nvSpPr>
          <p:cNvPr id="6" name="Content Placeholder 5">
            <a:extLst>
              <a:ext uri="{FF2B5EF4-FFF2-40B4-BE49-F238E27FC236}">
                <a16:creationId xmlns:a16="http://schemas.microsoft.com/office/drawing/2014/main" id="{33705E6D-93D3-44F2-B8AB-7257C0A3F62D}"/>
              </a:ext>
            </a:extLst>
          </p:cNvPr>
          <p:cNvSpPr>
            <a:spLocks noGrp="1"/>
          </p:cNvSpPr>
          <p:nvPr>
            <p:ph idx="1"/>
          </p:nvPr>
        </p:nvSpPr>
        <p:spPr>
          <a:xfrm>
            <a:off x="438150" y="1543050"/>
            <a:ext cx="4714875" cy="4638675"/>
          </a:xfrm>
        </p:spPr>
        <p:txBody>
          <a:bodyPr>
            <a:noAutofit/>
          </a:bodyPr>
          <a:lstStyle/>
          <a:p>
            <a:r>
              <a:rPr lang="en-SG" sz="2100" dirty="0">
                <a:ea typeface="Tahoma" panose="020B0604030504040204" pitchFamily="34" charset="0"/>
                <a:cs typeface="Tahoma" panose="020B0604030504040204" pitchFamily="34" charset="0"/>
              </a:rPr>
              <a:t>Link provided to student via email for the online evaluation</a:t>
            </a:r>
          </a:p>
          <a:p>
            <a:r>
              <a:rPr lang="en-SG" sz="2100" dirty="0">
                <a:ea typeface="Tahoma" panose="020B0604030504040204" pitchFamily="34" charset="0"/>
                <a:cs typeface="Tahoma" panose="020B0604030504040204" pitchFamily="34" charset="0"/>
              </a:rPr>
              <a:t>Login is not required, hence response will remain strictly </a:t>
            </a:r>
            <a:r>
              <a:rPr lang="en-SG" sz="2100" b="1" dirty="0">
                <a:ea typeface="Tahoma" panose="020B0604030504040204" pitchFamily="34" charset="0"/>
                <a:cs typeface="Tahoma" panose="020B0604030504040204" pitchFamily="34" charset="0"/>
              </a:rPr>
              <a:t>anonymous. </a:t>
            </a:r>
          </a:p>
          <a:p>
            <a:r>
              <a:rPr lang="en-SG" sz="2100" dirty="0">
                <a:ea typeface="Tahoma" panose="020B0604030504040204" pitchFamily="34" charset="0"/>
                <a:cs typeface="Tahoma" panose="020B0604030504040204" pitchFamily="34" charset="0"/>
              </a:rPr>
              <a:t>Survey can also be found in the Moodle. </a:t>
            </a:r>
          </a:p>
          <a:p>
            <a:r>
              <a:rPr lang="en-SG" sz="2100" b="1" dirty="0">
                <a:ea typeface="Tahoma" panose="020B0604030504040204" pitchFamily="34" charset="0"/>
                <a:cs typeface="Tahoma" panose="020B0604030504040204" pitchFamily="34" charset="0"/>
              </a:rPr>
              <a:t>Module Survey: </a:t>
            </a:r>
            <a:r>
              <a:rPr lang="en-SG" sz="2100" b="1" dirty="0">
                <a:ea typeface="Tahoma" panose="020B0604030504040204" pitchFamily="34" charset="0"/>
                <a:cs typeface="Tahoma" panose="020B0604030504040204" pitchFamily="34" charset="0"/>
                <a:hlinkClick r:id="rId5"/>
              </a:rPr>
              <a:t>http://asm.edu.sg/modulesurvey/</a:t>
            </a:r>
            <a:r>
              <a:rPr lang="en-SG" sz="2100" b="1" dirty="0">
                <a:ea typeface="Tahoma" panose="020B0604030504040204" pitchFamily="34" charset="0"/>
                <a:cs typeface="Tahoma" panose="020B0604030504040204" pitchFamily="34" charset="0"/>
              </a:rPr>
              <a:t> </a:t>
            </a:r>
          </a:p>
          <a:p>
            <a:pPr marL="534988" lvl="1" indent="-317500">
              <a:buFont typeface="Wingdings" panose="05000000000000000000" pitchFamily="2" charset="2"/>
              <a:buChar char="Ø"/>
            </a:pPr>
            <a:r>
              <a:rPr lang="en-SG" sz="2100" dirty="0">
                <a:ea typeface="Tahoma" panose="020B0604030504040204" pitchFamily="34" charset="0"/>
                <a:cs typeface="Tahoma" panose="020B0604030504040204" pitchFamily="34" charset="0"/>
              </a:rPr>
              <a:t>This survey is need to be completed every time after the last class of </a:t>
            </a:r>
            <a:r>
              <a:rPr lang="en-SG" sz="2100" b="1" dirty="0">
                <a:ea typeface="Tahoma" panose="020B0604030504040204" pitchFamily="34" charset="0"/>
                <a:cs typeface="Tahoma" panose="020B0604030504040204" pitchFamily="34" charset="0"/>
              </a:rPr>
              <a:t>every module. </a:t>
            </a:r>
          </a:p>
          <a:p>
            <a:r>
              <a:rPr lang="en-SG" sz="2100" b="1" dirty="0">
                <a:ea typeface="Tahoma" panose="020B0604030504040204" pitchFamily="34" charset="0"/>
                <a:cs typeface="Tahoma" panose="020B0604030504040204" pitchFamily="34" charset="0"/>
              </a:rPr>
              <a:t>Course Survey: </a:t>
            </a:r>
            <a:r>
              <a:rPr lang="en-SG" sz="2100" b="1" dirty="0">
                <a:ea typeface="Tahoma" panose="020B0604030504040204" pitchFamily="34" charset="0"/>
                <a:cs typeface="Tahoma" panose="020B0604030504040204" pitchFamily="34" charset="0"/>
                <a:hlinkClick r:id="rId6"/>
              </a:rPr>
              <a:t>http://asm.edu.sg/coursesurvey/</a:t>
            </a:r>
            <a:r>
              <a:rPr lang="en-SG" sz="2100" b="1" dirty="0">
                <a:ea typeface="Tahoma" panose="020B0604030504040204" pitchFamily="34" charset="0"/>
                <a:cs typeface="Tahoma" panose="020B0604030504040204" pitchFamily="34" charset="0"/>
              </a:rPr>
              <a:t> </a:t>
            </a:r>
          </a:p>
          <a:p>
            <a:pPr marL="534988" lvl="1" indent="-357188">
              <a:buFont typeface="Wingdings" panose="05000000000000000000" pitchFamily="2" charset="2"/>
              <a:buChar char="Ø"/>
            </a:pPr>
            <a:r>
              <a:rPr lang="en-SG" sz="2100" dirty="0">
                <a:ea typeface="Tahoma" panose="020B0604030504040204" pitchFamily="34" charset="0"/>
                <a:cs typeface="Tahoma" panose="020B0604030504040204" pitchFamily="34" charset="0"/>
              </a:rPr>
              <a:t>This survey is need to be completed once you finished all 8 modules.</a:t>
            </a:r>
          </a:p>
        </p:txBody>
      </p:sp>
    </p:spTree>
    <p:extLst>
      <p:ext uri="{BB962C8B-B14F-4D97-AF65-F5344CB8AC3E}">
        <p14:creationId xmlns:p14="http://schemas.microsoft.com/office/powerpoint/2010/main" val="3107322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628650" y="938095"/>
            <a:ext cx="8303315" cy="1307396"/>
          </a:xfrm>
        </p:spPr>
        <p:txBody>
          <a:bodyPr>
            <a:normAutofit/>
          </a:bodyPr>
          <a:lstStyle/>
          <a:p>
            <a:pPr algn="ctr"/>
            <a:r>
              <a:rPr lang="en-SG" sz="4000" b="1" u="sng" dirty="0">
                <a:latin typeface="+mn-lt"/>
              </a:rPr>
              <a:t>Student Feedback and Grievances</a:t>
            </a:r>
            <a:endParaRPr lang="en-US" sz="4000" b="1" u="sng" dirty="0">
              <a:latin typeface="+mn-lt"/>
            </a:endParaRPr>
          </a:p>
        </p:txBody>
      </p:sp>
      <p:sp>
        <p:nvSpPr>
          <p:cNvPr id="6" name="Content Placeholder 5">
            <a:extLst>
              <a:ext uri="{FF2B5EF4-FFF2-40B4-BE49-F238E27FC236}">
                <a16:creationId xmlns:a16="http://schemas.microsoft.com/office/drawing/2014/main" id="{33705E6D-93D3-44F2-B8AB-7257C0A3F62D}"/>
              </a:ext>
            </a:extLst>
          </p:cNvPr>
          <p:cNvSpPr>
            <a:spLocks noGrp="1"/>
          </p:cNvSpPr>
          <p:nvPr>
            <p:ph idx="1"/>
          </p:nvPr>
        </p:nvSpPr>
        <p:spPr>
          <a:xfrm>
            <a:off x="836957" y="2095858"/>
            <a:ext cx="7886700" cy="4216146"/>
          </a:xfrm>
        </p:spPr>
        <p:txBody>
          <a:bodyPr>
            <a:normAutofit/>
          </a:bodyPr>
          <a:lstStyle/>
          <a:p>
            <a:pPr>
              <a:buFont typeface="Wingdings" panose="05000000000000000000" pitchFamily="2" charset="2"/>
              <a:buChar char="§"/>
            </a:pPr>
            <a:r>
              <a:rPr lang="en-SG" sz="2400" dirty="0"/>
              <a:t>In the event that you have any feedback/concerns/issues, please contact Student Services via email at </a:t>
            </a:r>
            <a:r>
              <a:rPr lang="en-SG" sz="2400" dirty="0">
                <a:hlinkClick r:id="rId4"/>
              </a:rPr>
              <a:t>studentservices@aventisglobal.edu.sg</a:t>
            </a:r>
            <a:r>
              <a:rPr lang="en-SG" sz="2400" dirty="0"/>
              <a:t> </a:t>
            </a:r>
          </a:p>
          <a:p>
            <a:pPr>
              <a:buFont typeface="Wingdings" panose="05000000000000000000" pitchFamily="2" charset="2"/>
              <a:buChar char="§"/>
            </a:pPr>
            <a:r>
              <a:rPr lang="en-SG" sz="2400" dirty="0"/>
              <a:t>We will investigate and resolve the areas of concern within 21 working days, depending on the complexity of the case. If a student is not satisfied with the outcome of the resolution process, we may refer the matter concerned to the CPE Mediation-Arbitration Scheme. For more details, please visit  </a:t>
            </a:r>
            <a:r>
              <a:rPr lang="en-SG" sz="2400" dirty="0">
                <a:hlinkClick r:id="rId5"/>
              </a:rPr>
              <a:t>https://www.ssg.gov.sg/cpe/student-services/dispute-resolution.html</a:t>
            </a:r>
            <a:r>
              <a:rPr lang="en-SG" sz="2400" dirty="0"/>
              <a:t>  </a:t>
            </a:r>
          </a:p>
        </p:txBody>
      </p:sp>
    </p:spTree>
    <p:extLst>
      <p:ext uri="{BB962C8B-B14F-4D97-AF65-F5344CB8AC3E}">
        <p14:creationId xmlns:p14="http://schemas.microsoft.com/office/powerpoint/2010/main" val="488581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557420" y="685652"/>
            <a:ext cx="8303315" cy="1307396"/>
          </a:xfrm>
        </p:spPr>
        <p:txBody>
          <a:bodyPr>
            <a:normAutofit/>
          </a:bodyPr>
          <a:lstStyle/>
          <a:p>
            <a:pPr algn="ctr"/>
            <a:r>
              <a:rPr lang="en-SG" sz="4000" b="1" u="sng" dirty="0">
                <a:latin typeface="+mn-lt"/>
              </a:rPr>
              <a:t>UWL Student Handbook &amp; Forms</a:t>
            </a:r>
            <a:endParaRPr lang="en-US" sz="4000" b="1" u="sng" dirty="0">
              <a:latin typeface="+mn-lt"/>
            </a:endParaRPr>
          </a:p>
        </p:txBody>
      </p:sp>
      <p:pic>
        <p:nvPicPr>
          <p:cNvPr id="3" name="Picture 2">
            <a:extLst>
              <a:ext uri="{FF2B5EF4-FFF2-40B4-BE49-F238E27FC236}">
                <a16:creationId xmlns:a16="http://schemas.microsoft.com/office/drawing/2014/main" id="{8440D51A-EB69-4593-9AF9-CE47C905B8AB}"/>
              </a:ext>
            </a:extLst>
          </p:cNvPr>
          <p:cNvPicPr>
            <a:picLocks noChangeAspect="1"/>
          </p:cNvPicPr>
          <p:nvPr/>
        </p:nvPicPr>
        <p:blipFill>
          <a:blip r:embed="rId4"/>
          <a:stretch>
            <a:fillRect/>
          </a:stretch>
        </p:blipFill>
        <p:spPr>
          <a:xfrm>
            <a:off x="0" y="1641489"/>
            <a:ext cx="9144000" cy="5216511"/>
          </a:xfrm>
          <a:prstGeom prst="rect">
            <a:avLst/>
          </a:prstGeom>
        </p:spPr>
      </p:pic>
    </p:spTree>
    <p:extLst>
      <p:ext uri="{BB962C8B-B14F-4D97-AF65-F5344CB8AC3E}">
        <p14:creationId xmlns:p14="http://schemas.microsoft.com/office/powerpoint/2010/main" val="1423643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77706D-592C-485C-9DC8-1597D0D69F6A}"/>
              </a:ext>
            </a:extLst>
          </p:cNvPr>
          <p:cNvPicPr>
            <a:picLocks noChangeAspect="1"/>
          </p:cNvPicPr>
          <p:nvPr/>
        </p:nvPicPr>
        <p:blipFill>
          <a:blip r:embed="rId2">
            <a:alphaModFix amt="85000"/>
          </a:blip>
          <a:stretch>
            <a:fillRect/>
          </a:stretch>
        </p:blipFill>
        <p:spPr>
          <a:xfrm>
            <a:off x="5109554" y="2453649"/>
            <a:ext cx="3917661" cy="2904803"/>
          </a:xfrm>
          <a:prstGeom prst="rect">
            <a:avLst/>
          </a:prstGeom>
        </p:spPr>
      </p:pic>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628650" y="664849"/>
            <a:ext cx="8303315" cy="1307396"/>
          </a:xfrm>
        </p:spPr>
        <p:txBody>
          <a:bodyPr>
            <a:normAutofit/>
          </a:bodyPr>
          <a:lstStyle/>
          <a:p>
            <a:pPr algn="ctr"/>
            <a:r>
              <a:rPr lang="en-US" sz="3600" b="1" u="sng" dirty="0">
                <a:latin typeface="+mn-lt"/>
                <a:cs typeface="Arial" pitchFamily="34" charset="0"/>
              </a:rPr>
              <a:t>Our Commitment to You</a:t>
            </a:r>
            <a:endParaRPr lang="en-US" sz="3600" b="1" u="sng" dirty="0">
              <a:latin typeface="+mn-lt"/>
            </a:endParaRPr>
          </a:p>
        </p:txBody>
      </p:sp>
      <p:sp>
        <p:nvSpPr>
          <p:cNvPr id="6" name="Content Placeholder 5">
            <a:extLst>
              <a:ext uri="{FF2B5EF4-FFF2-40B4-BE49-F238E27FC236}">
                <a16:creationId xmlns:a16="http://schemas.microsoft.com/office/drawing/2014/main" id="{33705E6D-93D3-44F2-B8AB-7257C0A3F62D}"/>
              </a:ext>
            </a:extLst>
          </p:cNvPr>
          <p:cNvSpPr>
            <a:spLocks noGrp="1"/>
          </p:cNvSpPr>
          <p:nvPr>
            <p:ph idx="1"/>
          </p:nvPr>
        </p:nvSpPr>
        <p:spPr>
          <a:xfrm>
            <a:off x="400613" y="1658368"/>
            <a:ext cx="5571562" cy="4637657"/>
          </a:xfrm>
        </p:spPr>
        <p:txBody>
          <a:bodyPr>
            <a:normAutofit fontScale="92500" lnSpcReduction="20000"/>
          </a:bodyPr>
          <a:lstStyle/>
          <a:p>
            <a:pPr marL="0" indent="0">
              <a:lnSpc>
                <a:spcPct val="100000"/>
              </a:lnSpc>
              <a:buNone/>
            </a:pPr>
            <a:r>
              <a:rPr lang="en-US" sz="2800" b="1" u="sng" dirty="0">
                <a:latin typeface="Calibri" panose="020F0502020204030204" pitchFamily="34" charset="0"/>
                <a:cs typeface="Calibri" panose="020F0502020204030204" pitchFamily="34" charset="0"/>
              </a:rPr>
              <a:t>Student Services </a:t>
            </a:r>
          </a:p>
          <a:p>
            <a:pPr>
              <a:lnSpc>
                <a:spcPct val="100000"/>
              </a:lnSpc>
            </a:pPr>
            <a:r>
              <a:rPr lang="en-US" sz="2800" dirty="0">
                <a:latin typeface="Calibri" panose="020F0502020204030204" pitchFamily="34" charset="0"/>
                <a:cs typeface="Calibri" panose="020F0502020204030204" pitchFamily="34" charset="0"/>
              </a:rPr>
              <a:t>Email: </a:t>
            </a:r>
            <a:r>
              <a:rPr lang="en-US" sz="28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studentservices@aventisglobal.edu.sg</a:t>
            </a:r>
            <a:endParaRPr lang="en-US" sz="2800" dirty="0">
              <a:latin typeface="Calibri" panose="020F0502020204030204" pitchFamily="34" charset="0"/>
              <a:cs typeface="Calibri" panose="020F0502020204030204" pitchFamily="34" charset="0"/>
            </a:endParaRPr>
          </a:p>
          <a:p>
            <a:pPr marL="0" indent="0">
              <a:lnSpc>
                <a:spcPct val="100000"/>
              </a:lnSpc>
              <a:buNone/>
            </a:pPr>
            <a:r>
              <a:rPr lang="en-US" sz="2800" dirty="0">
                <a:latin typeface="Calibri" panose="020F0502020204030204" pitchFamily="34" charset="0"/>
                <a:cs typeface="Calibri" panose="020F0502020204030204" pitchFamily="34" charset="0"/>
              </a:rPr>
              <a:t>    (Response within 3 working days)</a:t>
            </a:r>
          </a:p>
          <a:p>
            <a:pPr>
              <a:lnSpc>
                <a:spcPct val="100000"/>
              </a:lnSpc>
            </a:pPr>
            <a:r>
              <a:rPr lang="en-US" sz="2800" dirty="0">
                <a:latin typeface="Calibri" panose="020F0502020204030204" pitchFamily="34" charset="0"/>
                <a:cs typeface="Calibri" panose="020F0502020204030204" pitchFamily="34" charset="0"/>
              </a:rPr>
              <a:t>Telephone: 9466 1697 </a:t>
            </a:r>
          </a:p>
          <a:p>
            <a:pPr marL="0" indent="0">
              <a:lnSpc>
                <a:spcPct val="100000"/>
              </a:lnSpc>
              <a:buNone/>
            </a:pPr>
            <a:r>
              <a:rPr lang="en-US" sz="2800" dirty="0">
                <a:latin typeface="Calibri" panose="020F0502020204030204" pitchFamily="34" charset="0"/>
                <a:cs typeface="Calibri" panose="020F0502020204030204" pitchFamily="34" charset="0"/>
              </a:rPr>
              <a:t>    (Only SMS/WhatsApp after operating hours)</a:t>
            </a:r>
          </a:p>
          <a:p>
            <a:pPr>
              <a:lnSpc>
                <a:spcPct val="100000"/>
              </a:lnSpc>
            </a:pPr>
            <a:r>
              <a:rPr lang="en-US" sz="2800" dirty="0">
                <a:latin typeface="Calibri" panose="020F0502020204030204" pitchFamily="34" charset="0"/>
                <a:cs typeface="Calibri" panose="020F0502020204030204" pitchFamily="34" charset="0"/>
              </a:rPr>
              <a:t>We are located at level 3 office</a:t>
            </a:r>
          </a:p>
          <a:p>
            <a:pPr marL="0" indent="0">
              <a:lnSpc>
                <a:spcPct val="100000"/>
              </a:lnSpc>
              <a:buNone/>
            </a:pPr>
            <a:r>
              <a:rPr lang="en-US" sz="2800" b="1" u="sng" dirty="0">
                <a:latin typeface="Calibri" panose="020F0502020204030204" pitchFamily="34" charset="0"/>
                <a:cs typeface="Calibri" panose="020F0502020204030204" pitchFamily="34" charset="0"/>
              </a:rPr>
              <a:t>Operating Hours</a:t>
            </a:r>
          </a:p>
          <a:p>
            <a:pPr>
              <a:lnSpc>
                <a:spcPct val="100000"/>
              </a:lnSpc>
            </a:pPr>
            <a:r>
              <a:rPr lang="en-US" sz="2800" dirty="0">
                <a:latin typeface="Calibri" panose="020F0502020204030204" pitchFamily="34" charset="0"/>
                <a:cs typeface="Calibri" panose="020F0502020204030204" pitchFamily="34" charset="0"/>
              </a:rPr>
              <a:t>Monday to Friday: 9.30am – 6.30pm</a:t>
            </a:r>
          </a:p>
          <a:p>
            <a:pPr>
              <a:lnSpc>
                <a:spcPct val="100000"/>
              </a:lnSpc>
            </a:pPr>
            <a:r>
              <a:rPr lang="en-US" sz="2800" dirty="0">
                <a:latin typeface="Calibri" panose="020F0502020204030204" pitchFamily="34" charset="0"/>
                <a:cs typeface="Calibri" panose="020F0502020204030204" pitchFamily="34" charset="0"/>
              </a:rPr>
              <a:t>Saturday: 8.30am – 12.30pm</a:t>
            </a:r>
          </a:p>
        </p:txBody>
      </p:sp>
    </p:spTree>
    <p:extLst>
      <p:ext uri="{BB962C8B-B14F-4D97-AF65-F5344CB8AC3E}">
        <p14:creationId xmlns:p14="http://schemas.microsoft.com/office/powerpoint/2010/main" val="632465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turners PP presentation SEP 20185.jpg">
            <a:extLst>
              <a:ext uri="{FF2B5EF4-FFF2-40B4-BE49-F238E27FC236}">
                <a16:creationId xmlns:a16="http://schemas.microsoft.com/office/drawing/2014/main" id="{3D4774A1-CF0E-4A2A-9630-CB095CF283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a:extLst>
              <a:ext uri="{FF2B5EF4-FFF2-40B4-BE49-F238E27FC236}">
                <a16:creationId xmlns:a16="http://schemas.microsoft.com/office/drawing/2014/main" id="{0C4F6C90-7673-46F5-AD30-3914891D2A9D}"/>
              </a:ext>
            </a:extLst>
          </p:cNvPr>
          <p:cNvSpPr>
            <a:spLocks noGrp="1"/>
          </p:cNvSpPr>
          <p:nvPr>
            <p:ph type="ctrTitle"/>
          </p:nvPr>
        </p:nvSpPr>
        <p:spPr>
          <a:xfrm>
            <a:off x="685800" y="1122363"/>
            <a:ext cx="7772400" cy="896937"/>
          </a:xfrm>
        </p:spPr>
        <p:txBody>
          <a:bodyPr>
            <a:normAutofit/>
          </a:bodyPr>
          <a:lstStyle/>
          <a:p>
            <a:r>
              <a:rPr lang="en-US" sz="5000" b="1" u="sng" dirty="0">
                <a:latin typeface="+mn-lt"/>
              </a:rPr>
              <a:t>UWL Course Leader</a:t>
            </a:r>
          </a:p>
        </p:txBody>
      </p:sp>
      <p:pic>
        <p:nvPicPr>
          <p:cNvPr id="6" name="Picture 5">
            <a:extLst>
              <a:ext uri="{FF2B5EF4-FFF2-40B4-BE49-F238E27FC236}">
                <a16:creationId xmlns:a16="http://schemas.microsoft.com/office/drawing/2014/main" id="{066DA9D2-A62D-481E-BEAD-A7330438C824}"/>
              </a:ext>
            </a:extLst>
          </p:cNvPr>
          <p:cNvPicPr>
            <a:picLocks noChangeAspect="1"/>
          </p:cNvPicPr>
          <p:nvPr/>
        </p:nvPicPr>
        <p:blipFill>
          <a:blip r:embed="rId5"/>
          <a:stretch>
            <a:fillRect/>
          </a:stretch>
        </p:blipFill>
        <p:spPr>
          <a:xfrm>
            <a:off x="513375" y="2107403"/>
            <a:ext cx="7951622" cy="3407838"/>
          </a:xfrm>
          <a:prstGeom prst="rect">
            <a:avLst/>
          </a:prstGeom>
        </p:spPr>
      </p:pic>
      <p:pic>
        <p:nvPicPr>
          <p:cNvPr id="7" name="Recorded Sound">
            <a:hlinkClick r:id="" action="ppaction://media"/>
            <a:extLst>
              <a:ext uri="{FF2B5EF4-FFF2-40B4-BE49-F238E27FC236}">
                <a16:creationId xmlns:a16="http://schemas.microsoft.com/office/drawing/2014/main" id="{E08BA845-9645-4F25-B402-75907157CB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74278" y="4246031"/>
            <a:ext cx="1020238" cy="1020238"/>
          </a:xfrm>
          <a:prstGeom prst="rect">
            <a:avLst/>
          </a:prstGeom>
        </p:spPr>
      </p:pic>
    </p:spTree>
    <p:extLst>
      <p:ext uri="{BB962C8B-B14F-4D97-AF65-F5344CB8AC3E}">
        <p14:creationId xmlns:p14="http://schemas.microsoft.com/office/powerpoint/2010/main" val="27304786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581"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turners PP presentation SEP 20185.jpg">
            <a:extLst>
              <a:ext uri="{FF2B5EF4-FFF2-40B4-BE49-F238E27FC236}">
                <a16:creationId xmlns:a16="http://schemas.microsoft.com/office/drawing/2014/main" id="{3D4774A1-CF0E-4A2A-9630-CB095CF28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5B9205B-189D-438B-A0D5-768CA1ADD3C8}"/>
              </a:ext>
            </a:extLst>
          </p:cNvPr>
          <p:cNvSpPr>
            <a:spLocks noGrp="1"/>
          </p:cNvSpPr>
          <p:nvPr>
            <p:ph type="ctrTitle"/>
          </p:nvPr>
        </p:nvSpPr>
        <p:spPr>
          <a:xfrm>
            <a:off x="685800" y="2235200"/>
            <a:ext cx="7772400" cy="2387600"/>
          </a:xfrm>
        </p:spPr>
        <p:txBody>
          <a:bodyPr>
            <a:normAutofit fontScale="90000"/>
          </a:bodyPr>
          <a:lstStyle/>
          <a:p>
            <a:r>
              <a:rPr lang="en-SG" b="1" dirty="0"/>
              <a:t>Any questions? </a:t>
            </a:r>
            <a:br>
              <a:rPr lang="en-SG" b="1" dirty="0"/>
            </a:br>
            <a:br>
              <a:rPr lang="en-SG" b="1" dirty="0"/>
            </a:br>
            <a:r>
              <a:rPr lang="en-SG" b="1" dirty="0"/>
              <a:t>Thank you</a:t>
            </a:r>
            <a:endParaRPr lang="en-US" dirty="0"/>
          </a:p>
        </p:txBody>
      </p:sp>
    </p:spTree>
    <p:extLst>
      <p:ext uri="{BB962C8B-B14F-4D97-AF65-F5344CB8AC3E}">
        <p14:creationId xmlns:p14="http://schemas.microsoft.com/office/powerpoint/2010/main" val="141002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420342" y="960124"/>
            <a:ext cx="8303315" cy="1307396"/>
          </a:xfrm>
        </p:spPr>
        <p:txBody>
          <a:bodyPr>
            <a:normAutofit/>
          </a:bodyPr>
          <a:lstStyle/>
          <a:p>
            <a:pPr algn="ctr"/>
            <a:r>
              <a:rPr lang="en-SG" sz="4000" b="1" u="sng" dirty="0">
                <a:latin typeface="+mn-lt"/>
                <a:cs typeface="Times New Roman" panose="02020603050405020304" pitchFamily="18" charset="0"/>
              </a:rPr>
              <a:t>Aventis - Vision, Mission and Organisation Values</a:t>
            </a:r>
            <a:endParaRPr lang="en-US" sz="4000" b="1" u="sng" dirty="0">
              <a:latin typeface="+mn-lt"/>
              <a:cs typeface="Times New Roman" panose="02020603050405020304" pitchFamily="18" charset="0"/>
            </a:endParaRPr>
          </a:p>
        </p:txBody>
      </p:sp>
      <p:sp>
        <p:nvSpPr>
          <p:cNvPr id="6" name="Content Placeholder 5">
            <a:extLst>
              <a:ext uri="{FF2B5EF4-FFF2-40B4-BE49-F238E27FC236}">
                <a16:creationId xmlns:a16="http://schemas.microsoft.com/office/drawing/2014/main" id="{33705E6D-93D3-44F2-B8AB-7257C0A3F62D}"/>
              </a:ext>
            </a:extLst>
          </p:cNvPr>
          <p:cNvSpPr>
            <a:spLocks noGrp="1"/>
          </p:cNvSpPr>
          <p:nvPr>
            <p:ph idx="1"/>
          </p:nvPr>
        </p:nvSpPr>
        <p:spPr>
          <a:xfrm>
            <a:off x="628649" y="2267520"/>
            <a:ext cx="7886700" cy="4351338"/>
          </a:xfrm>
        </p:spPr>
        <p:txBody>
          <a:bodyPr>
            <a:normAutofit lnSpcReduction="10000"/>
          </a:bodyPr>
          <a:lstStyle/>
          <a:p>
            <a:pPr marL="0" indent="0">
              <a:buNone/>
            </a:pPr>
            <a:r>
              <a:rPr lang="en-SG" sz="3200" b="1" u="sng" dirty="0">
                <a:cs typeface="Times New Roman" panose="02020603050405020304" pitchFamily="18" charset="0"/>
              </a:rPr>
              <a:t>Our Vision</a:t>
            </a:r>
            <a:endParaRPr lang="en-SG" sz="3200" dirty="0">
              <a:cs typeface="Times New Roman" panose="02020603050405020304" pitchFamily="18" charset="0"/>
            </a:endParaRPr>
          </a:p>
          <a:p>
            <a:pPr marL="0" indent="0">
              <a:buNone/>
            </a:pPr>
            <a:r>
              <a:rPr lang="en-SG" sz="3200" dirty="0">
                <a:cs typeface="Times New Roman" panose="02020603050405020304" pitchFamily="18" charset="0"/>
              </a:rPr>
              <a:t>We aim to be the leading provider of quality education in Singapore</a:t>
            </a:r>
          </a:p>
          <a:p>
            <a:endParaRPr lang="en-SG" sz="3200" dirty="0">
              <a:cs typeface="Times New Roman" panose="02020603050405020304" pitchFamily="18" charset="0"/>
            </a:endParaRPr>
          </a:p>
          <a:p>
            <a:pPr marL="0" indent="0">
              <a:buNone/>
            </a:pPr>
            <a:r>
              <a:rPr lang="en-SG" sz="3200" b="1" u="sng" dirty="0">
                <a:cs typeface="Times New Roman" panose="02020603050405020304" pitchFamily="18" charset="0"/>
              </a:rPr>
              <a:t>Our Mission </a:t>
            </a:r>
            <a:r>
              <a:rPr lang="en-SG" sz="3200" b="1" dirty="0">
                <a:cs typeface="Times New Roman" panose="02020603050405020304" pitchFamily="18" charset="0"/>
              </a:rPr>
              <a:t>	</a:t>
            </a:r>
            <a:endParaRPr lang="en-SG" sz="3200" dirty="0">
              <a:cs typeface="Times New Roman" panose="02020603050405020304" pitchFamily="18" charset="0"/>
            </a:endParaRPr>
          </a:p>
          <a:p>
            <a:pPr marL="0" indent="0">
              <a:buNone/>
            </a:pPr>
            <a:r>
              <a:rPr lang="en-SG" sz="3200" dirty="0">
                <a:cs typeface="Times New Roman" panose="02020603050405020304" pitchFamily="18" charset="0"/>
              </a:rPr>
              <a:t>We recognize the significance of human capital development and are committed to uphold the quality of teaching, learning and service to all our students</a:t>
            </a:r>
          </a:p>
          <a:p>
            <a:pPr marL="0" indent="0">
              <a:buNone/>
            </a:pPr>
            <a:endParaRPr lang="en-SG" dirty="0"/>
          </a:p>
        </p:txBody>
      </p:sp>
    </p:spTree>
    <p:extLst>
      <p:ext uri="{BB962C8B-B14F-4D97-AF65-F5344CB8AC3E}">
        <p14:creationId xmlns:p14="http://schemas.microsoft.com/office/powerpoint/2010/main" val="1552862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Returners PP presentation SEP 20185.jpg">
            <a:extLst>
              <a:ext uri="{FF2B5EF4-FFF2-40B4-BE49-F238E27FC236}">
                <a16:creationId xmlns:a16="http://schemas.microsoft.com/office/drawing/2014/main" id="{4C2CFDBE-2A81-4EBC-AAFE-0F48273BB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506" name="Title 3">
            <a:extLst>
              <a:ext uri="{FF2B5EF4-FFF2-40B4-BE49-F238E27FC236}">
                <a16:creationId xmlns:a16="http://schemas.microsoft.com/office/drawing/2014/main" id="{6B69EFA1-9DC0-4B07-92A5-075F20F640DC}"/>
              </a:ext>
            </a:extLst>
          </p:cNvPr>
          <p:cNvSpPr>
            <a:spLocks noGrp="1" noChangeArrowheads="1"/>
          </p:cNvSpPr>
          <p:nvPr>
            <p:ph type="ctrTitle"/>
          </p:nvPr>
        </p:nvSpPr>
        <p:spPr>
          <a:xfrm>
            <a:off x="685800" y="2647156"/>
            <a:ext cx="7772400" cy="2840037"/>
          </a:xfrm>
        </p:spPr>
        <p:txBody>
          <a:bodyPr>
            <a:normAutofit fontScale="90000"/>
          </a:bodyPr>
          <a:lstStyle/>
          <a:p>
            <a:r>
              <a:rPr lang="en-GB" altLang="en-US" sz="5300" b="1" dirty="0">
                <a:latin typeface="+mn-lt"/>
              </a:rPr>
              <a:t>Academic Writing and Referencing Workshop</a:t>
            </a:r>
            <a:br>
              <a:rPr lang="en-GB" altLang="en-US" sz="5300" b="1" dirty="0">
                <a:latin typeface="+mn-lt"/>
              </a:rPr>
            </a:br>
            <a:r>
              <a:rPr lang="en-GB" altLang="en-US" sz="5300" b="1" dirty="0">
                <a:latin typeface="+mn-lt"/>
              </a:rPr>
              <a:t>by</a:t>
            </a:r>
            <a:br>
              <a:rPr lang="en-GB" altLang="en-US" sz="5300" b="1" dirty="0">
                <a:latin typeface="+mn-lt"/>
              </a:rPr>
            </a:br>
            <a:br>
              <a:rPr lang="en-GB" altLang="en-US" sz="5300" b="1" dirty="0">
                <a:latin typeface="+mn-lt"/>
              </a:rPr>
            </a:br>
            <a:r>
              <a:rPr lang="en-GB" altLang="en-US" sz="5300" b="1" dirty="0">
                <a:latin typeface="+mn-lt"/>
              </a:rPr>
              <a:t>Mr Ronald Shiflet</a:t>
            </a:r>
            <a:br>
              <a:rPr lang="en-GB" altLang="en-US" sz="3200" dirty="0"/>
            </a:br>
            <a:endParaRPr lang="en-GB" altLang="en-US" sz="320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turners PP presentation SEP 20185.jpg">
            <a:extLst>
              <a:ext uri="{FF2B5EF4-FFF2-40B4-BE49-F238E27FC236}">
                <a16:creationId xmlns:a16="http://schemas.microsoft.com/office/drawing/2014/main" id="{4F01A8E4-7118-41B3-A215-D83B14E26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530" name="Title 1">
            <a:extLst>
              <a:ext uri="{FF2B5EF4-FFF2-40B4-BE49-F238E27FC236}">
                <a16:creationId xmlns:a16="http://schemas.microsoft.com/office/drawing/2014/main" id="{8AADBD28-959E-4CB4-9A31-452A9CDAB94E}"/>
              </a:ext>
            </a:extLst>
          </p:cNvPr>
          <p:cNvSpPr>
            <a:spLocks noGrp="1" noChangeArrowheads="1"/>
          </p:cNvSpPr>
          <p:nvPr>
            <p:ph type="title"/>
          </p:nvPr>
        </p:nvSpPr>
        <p:spPr>
          <a:xfrm>
            <a:off x="627062" y="1435635"/>
            <a:ext cx="7886700" cy="1325563"/>
          </a:xfrm>
        </p:spPr>
        <p:txBody>
          <a:bodyPr/>
          <a:lstStyle/>
          <a:p>
            <a:pPr algn="ctr" eaLnBrk="1" hangingPunct="1"/>
            <a:r>
              <a:rPr lang="en-GB" altLang="en-US" sz="4000" b="1" dirty="0"/>
              <a:t>Agenda</a:t>
            </a:r>
          </a:p>
        </p:txBody>
      </p:sp>
      <p:sp>
        <p:nvSpPr>
          <p:cNvPr id="4" name="Content Placeholder 3">
            <a:extLst>
              <a:ext uri="{FF2B5EF4-FFF2-40B4-BE49-F238E27FC236}">
                <a16:creationId xmlns:a16="http://schemas.microsoft.com/office/drawing/2014/main" id="{A8900078-865E-40C2-8E89-C78132BD06D6}"/>
              </a:ext>
            </a:extLst>
          </p:cNvPr>
          <p:cNvSpPr>
            <a:spLocks noGrp="1"/>
          </p:cNvSpPr>
          <p:nvPr>
            <p:ph idx="1"/>
          </p:nvPr>
        </p:nvSpPr>
        <p:spPr>
          <a:xfrm>
            <a:off x="477515" y="2497311"/>
            <a:ext cx="8555360" cy="2666448"/>
          </a:xfrm>
        </p:spPr>
        <p:txBody>
          <a:bodyPr rtlCol="0">
            <a:normAutofit/>
          </a:bodyPr>
          <a:lstStyle/>
          <a:p>
            <a:pPr eaLnBrk="1" fontAlgn="auto" hangingPunct="1">
              <a:spcAft>
                <a:spcPts val="0"/>
              </a:spcAft>
              <a:buFont typeface="Arial"/>
              <a:buChar char="•"/>
              <a:defRPr/>
            </a:pPr>
            <a:r>
              <a:rPr lang="en-GB" sz="2400" dirty="0"/>
              <a:t>Reviewing postgraduate assessment criteria: What do we mean by critical thinking, writing and analysis?</a:t>
            </a:r>
          </a:p>
          <a:p>
            <a:pPr eaLnBrk="1" fontAlgn="auto" hangingPunct="1">
              <a:spcAft>
                <a:spcPts val="0"/>
              </a:spcAft>
              <a:buFont typeface="Arial"/>
              <a:buChar char="•"/>
              <a:defRPr/>
            </a:pPr>
            <a:r>
              <a:rPr lang="en-GB" sz="2400" dirty="0"/>
              <a:t>Referencing</a:t>
            </a:r>
          </a:p>
          <a:p>
            <a:pPr eaLnBrk="1" fontAlgn="auto" hangingPunct="1">
              <a:spcAft>
                <a:spcPts val="0"/>
              </a:spcAft>
              <a:buFont typeface="Arial"/>
              <a:buChar char="•"/>
              <a:defRPr/>
            </a:pPr>
            <a:r>
              <a:rPr lang="en-GB" sz="2400" dirty="0"/>
              <a:t>How to access essential resources to support your studies</a:t>
            </a:r>
          </a:p>
          <a:p>
            <a:pPr eaLnBrk="1" fontAlgn="auto" hangingPunct="1">
              <a:spcAft>
                <a:spcPts val="0"/>
              </a:spcAft>
              <a:buFont typeface="Arial"/>
              <a:buChar char="•"/>
              <a:defRPr/>
            </a:pPr>
            <a:r>
              <a:rPr lang="en-GB" sz="2400" dirty="0"/>
              <a:t>Academic regulations </a:t>
            </a:r>
            <a:endParaRPr lang="en-GB"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turners PP presentation SEP 20185.jpg">
            <a:extLst>
              <a:ext uri="{FF2B5EF4-FFF2-40B4-BE49-F238E27FC236}">
                <a16:creationId xmlns:a16="http://schemas.microsoft.com/office/drawing/2014/main" id="{315C55F6-756B-4B01-AA17-04C9BE5F1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74" name="Title 1">
            <a:extLst>
              <a:ext uri="{FF2B5EF4-FFF2-40B4-BE49-F238E27FC236}">
                <a16:creationId xmlns:a16="http://schemas.microsoft.com/office/drawing/2014/main" id="{2C454013-5804-4AB8-98EC-AA138FCA55BF}"/>
              </a:ext>
            </a:extLst>
          </p:cNvPr>
          <p:cNvSpPr>
            <a:spLocks noGrp="1" noChangeArrowheads="1"/>
          </p:cNvSpPr>
          <p:nvPr>
            <p:ph type="title"/>
          </p:nvPr>
        </p:nvSpPr>
        <p:spPr>
          <a:xfrm>
            <a:off x="457198" y="1095441"/>
            <a:ext cx="8229600" cy="1143000"/>
          </a:xfrm>
        </p:spPr>
        <p:txBody>
          <a:bodyPr/>
          <a:lstStyle/>
          <a:p>
            <a:pPr eaLnBrk="1" hangingPunct="1"/>
            <a:r>
              <a:rPr lang="en-GB" altLang="en-US" dirty="0"/>
              <a:t>Modules you will study</a:t>
            </a:r>
          </a:p>
        </p:txBody>
      </p:sp>
      <p:graphicFrame>
        <p:nvGraphicFramePr>
          <p:cNvPr id="4" name="Content Placeholder 3">
            <a:extLst>
              <a:ext uri="{FF2B5EF4-FFF2-40B4-BE49-F238E27FC236}">
                <a16:creationId xmlns:a16="http://schemas.microsoft.com/office/drawing/2014/main" id="{9D2AEEE6-768F-47C5-8B6E-E7EE866FFBC8}"/>
              </a:ext>
            </a:extLst>
          </p:cNvPr>
          <p:cNvGraphicFramePr>
            <a:graphicFrameLocks noGrp="1"/>
          </p:cNvGraphicFramePr>
          <p:nvPr>
            <p:ph idx="1"/>
          </p:nvPr>
        </p:nvGraphicFramePr>
        <p:xfrm>
          <a:off x="554933" y="2203541"/>
          <a:ext cx="8034130" cy="3309936"/>
        </p:xfrm>
        <a:graphic>
          <a:graphicData uri="http://schemas.openxmlformats.org/drawingml/2006/table">
            <a:tbl>
              <a:tblPr firstRow="1" bandRow="1">
                <a:tableStyleId>{073A0DAA-6AF3-43AB-8588-CEC1D06C72B9}</a:tableStyleId>
              </a:tblPr>
              <a:tblGrid>
                <a:gridCol w="8034130">
                  <a:extLst>
                    <a:ext uri="{9D8B030D-6E8A-4147-A177-3AD203B41FA5}">
                      <a16:colId xmlns:a16="http://schemas.microsoft.com/office/drawing/2014/main" val="2517359904"/>
                    </a:ext>
                  </a:extLst>
                </a:gridCol>
              </a:tblGrid>
              <a:tr h="413742">
                <a:tc>
                  <a:txBody>
                    <a:bodyPr/>
                    <a:lstStyle/>
                    <a:p>
                      <a:pPr algn="ctr"/>
                      <a:r>
                        <a:rPr lang="en-SG" sz="1600" dirty="0"/>
                        <a:t>Master of Science in Cyber Security </a:t>
                      </a:r>
                    </a:p>
                  </a:txBody>
                  <a:tcPr/>
                </a:tc>
                <a:extLst>
                  <a:ext uri="{0D108BD9-81ED-4DB2-BD59-A6C34878D82A}">
                    <a16:rowId xmlns:a16="http://schemas.microsoft.com/office/drawing/2014/main" val="3255747671"/>
                  </a:ext>
                </a:extLst>
              </a:tr>
              <a:tr h="413742">
                <a:tc>
                  <a:txBody>
                    <a:bodyPr/>
                    <a:lstStyle/>
                    <a:p>
                      <a:r>
                        <a:rPr lang="en-SG" sz="1500" dirty="0"/>
                        <a:t>Fundamentals of Cyber Security </a:t>
                      </a:r>
                    </a:p>
                  </a:txBody>
                  <a:tcPr/>
                </a:tc>
                <a:extLst>
                  <a:ext uri="{0D108BD9-81ED-4DB2-BD59-A6C34878D82A}">
                    <a16:rowId xmlns:a16="http://schemas.microsoft.com/office/drawing/2014/main" val="2382479570"/>
                  </a:ext>
                </a:extLst>
              </a:tr>
              <a:tr h="413742">
                <a:tc>
                  <a:txBody>
                    <a:bodyPr/>
                    <a:lstStyle/>
                    <a:p>
                      <a:r>
                        <a:rPr lang="en-SG" sz="1500" dirty="0"/>
                        <a:t>Network and System Security </a:t>
                      </a:r>
                    </a:p>
                  </a:txBody>
                  <a:tcPr/>
                </a:tc>
                <a:extLst>
                  <a:ext uri="{0D108BD9-81ED-4DB2-BD59-A6C34878D82A}">
                    <a16:rowId xmlns:a16="http://schemas.microsoft.com/office/drawing/2014/main" val="2371534929"/>
                  </a:ext>
                </a:extLst>
              </a:tr>
              <a:tr h="413742">
                <a:tc>
                  <a:txBody>
                    <a:bodyPr/>
                    <a:lstStyle/>
                    <a:p>
                      <a:r>
                        <a:rPr lang="en-SG" sz="1500" dirty="0"/>
                        <a:t>Security Operations and Assurance </a:t>
                      </a:r>
                    </a:p>
                  </a:txBody>
                  <a:tcPr/>
                </a:tc>
                <a:extLst>
                  <a:ext uri="{0D108BD9-81ED-4DB2-BD59-A6C34878D82A}">
                    <a16:rowId xmlns:a16="http://schemas.microsoft.com/office/drawing/2014/main" val="3304678807"/>
                  </a:ext>
                </a:extLst>
              </a:tr>
              <a:tr h="413742">
                <a:tc>
                  <a:txBody>
                    <a:bodyPr/>
                    <a:lstStyle/>
                    <a:p>
                      <a:r>
                        <a:rPr lang="en-SG" sz="1500" dirty="0"/>
                        <a:t>Principles of Project Management</a:t>
                      </a:r>
                    </a:p>
                  </a:txBody>
                  <a:tcPr/>
                </a:tc>
                <a:extLst>
                  <a:ext uri="{0D108BD9-81ED-4DB2-BD59-A6C34878D82A}">
                    <a16:rowId xmlns:a16="http://schemas.microsoft.com/office/drawing/2014/main" val="3711605060"/>
                  </a:ext>
                </a:extLst>
              </a:tr>
              <a:tr h="413742">
                <a:tc>
                  <a:txBody>
                    <a:bodyPr/>
                    <a:lstStyle/>
                    <a:p>
                      <a:r>
                        <a:rPr lang="en-SG" sz="1500" dirty="0"/>
                        <a:t>Consultancy and Technological Innovation</a:t>
                      </a:r>
                    </a:p>
                  </a:txBody>
                  <a:tcPr/>
                </a:tc>
                <a:extLst>
                  <a:ext uri="{0D108BD9-81ED-4DB2-BD59-A6C34878D82A}">
                    <a16:rowId xmlns:a16="http://schemas.microsoft.com/office/drawing/2014/main" val="2442812985"/>
                  </a:ext>
                </a:extLst>
              </a:tr>
              <a:tr h="413742">
                <a:tc>
                  <a:txBody>
                    <a:bodyPr/>
                    <a:lstStyle/>
                    <a:p>
                      <a:r>
                        <a:rPr lang="en-SG" sz="1500" dirty="0"/>
                        <a:t>Research Methods</a:t>
                      </a:r>
                    </a:p>
                  </a:txBody>
                  <a:tcPr/>
                </a:tc>
                <a:extLst>
                  <a:ext uri="{0D108BD9-81ED-4DB2-BD59-A6C34878D82A}">
                    <a16:rowId xmlns:a16="http://schemas.microsoft.com/office/drawing/2014/main" val="3909693762"/>
                  </a:ext>
                </a:extLst>
              </a:tr>
              <a:tr h="413742">
                <a:tc>
                  <a:txBody>
                    <a:bodyPr/>
                    <a:lstStyle/>
                    <a:p>
                      <a:r>
                        <a:rPr lang="en-SG" sz="1500" dirty="0"/>
                        <a:t>Dissertation</a:t>
                      </a:r>
                    </a:p>
                  </a:txBody>
                  <a:tcPr/>
                </a:tc>
                <a:extLst>
                  <a:ext uri="{0D108BD9-81ED-4DB2-BD59-A6C34878D82A}">
                    <a16:rowId xmlns:a16="http://schemas.microsoft.com/office/drawing/2014/main" val="4229331435"/>
                  </a:ext>
                </a:extLst>
              </a:tr>
            </a:tbl>
          </a:graphicData>
        </a:graphic>
      </p:graphicFrame>
    </p:spTree>
    <p:extLst>
      <p:ext uri="{BB962C8B-B14F-4D97-AF65-F5344CB8AC3E}">
        <p14:creationId xmlns:p14="http://schemas.microsoft.com/office/powerpoint/2010/main" val="235613565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turners PP presentation SEP 20185.jpg">
            <a:extLst>
              <a:ext uri="{FF2B5EF4-FFF2-40B4-BE49-F238E27FC236}">
                <a16:creationId xmlns:a16="http://schemas.microsoft.com/office/drawing/2014/main" id="{A180A7EB-0A47-47ED-88F1-B202A9312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66B148A-B7DF-4581-A351-F4D7F5EAE612}"/>
              </a:ext>
            </a:extLst>
          </p:cNvPr>
          <p:cNvSpPr>
            <a:spLocks noGrp="1"/>
          </p:cNvSpPr>
          <p:nvPr>
            <p:ph type="title"/>
          </p:nvPr>
        </p:nvSpPr>
        <p:spPr/>
        <p:txBody>
          <a:bodyPr rtlCol="0">
            <a:normAutofit/>
          </a:bodyPr>
          <a:lstStyle/>
          <a:p>
            <a:pPr eaLnBrk="1" fontAlgn="auto" hangingPunct="1">
              <a:spcAft>
                <a:spcPts val="0"/>
              </a:spcAft>
              <a:defRPr/>
            </a:pPr>
            <a:r>
              <a:rPr lang="en-GB" dirty="0"/>
              <a:t>Ice-breaker</a:t>
            </a:r>
          </a:p>
        </p:txBody>
      </p:sp>
      <p:sp>
        <p:nvSpPr>
          <p:cNvPr id="3" name="Text Placeholder 2">
            <a:extLst>
              <a:ext uri="{FF2B5EF4-FFF2-40B4-BE49-F238E27FC236}">
                <a16:creationId xmlns:a16="http://schemas.microsoft.com/office/drawing/2014/main" id="{3B2E8E1A-0F24-49FA-99F7-CEB4D306D745}"/>
              </a:ext>
            </a:extLst>
          </p:cNvPr>
          <p:cNvSpPr>
            <a:spLocks noGrp="1"/>
          </p:cNvSpPr>
          <p:nvPr>
            <p:ph type="body" idx="1"/>
          </p:nvPr>
        </p:nvSpPr>
        <p:spPr/>
        <p:txBody>
          <a:bodyPr rtlCol="0">
            <a:normAutofit/>
          </a:bodyPr>
          <a:lstStyle/>
          <a:p>
            <a:pPr eaLnBrk="1" fontAlgn="auto" hangingPunct="1">
              <a:spcAft>
                <a:spcPts val="0"/>
              </a:spcAft>
              <a:buFont typeface="Arial"/>
              <a:buNone/>
              <a:defRPr/>
            </a:pPr>
            <a:endParaRPr lang="en-GB" dirty="0"/>
          </a:p>
        </p:txBody>
      </p:sp>
      <p:pic>
        <p:nvPicPr>
          <p:cNvPr id="5" name="Picture 4">
            <a:extLst>
              <a:ext uri="{FF2B5EF4-FFF2-40B4-BE49-F238E27FC236}">
                <a16:creationId xmlns:a16="http://schemas.microsoft.com/office/drawing/2014/main" id="{D56D8C6C-BA2E-5F45-AC89-7E16B1789462}"/>
              </a:ext>
            </a:extLst>
          </p:cNvPr>
          <p:cNvPicPr>
            <a:picLocks noChangeAspect="1"/>
          </p:cNvPicPr>
          <p:nvPr/>
        </p:nvPicPr>
        <p:blipFill rotWithShape="1">
          <a:blip r:embed="rId3">
            <a:clrChange>
              <a:clrFrom>
                <a:srgbClr val="FEFFFF"/>
              </a:clrFrom>
              <a:clrTo>
                <a:srgbClr val="FEFFFF">
                  <a:alpha val="0"/>
                </a:srgbClr>
              </a:clrTo>
            </a:clrChange>
          </a:blip>
          <a:srcRect t="13478"/>
          <a:stretch/>
        </p:blipFill>
        <p:spPr>
          <a:xfrm>
            <a:off x="4065103" y="1532397"/>
            <a:ext cx="4880113" cy="4222359"/>
          </a:xfrm>
          <a:prstGeom prst="rect">
            <a:avLst/>
          </a:prstGeom>
        </p:spPr>
      </p:pic>
      <p:pic>
        <p:nvPicPr>
          <p:cNvPr id="6" name="Picture 5">
            <a:extLst>
              <a:ext uri="{FF2B5EF4-FFF2-40B4-BE49-F238E27FC236}">
                <a16:creationId xmlns:a16="http://schemas.microsoft.com/office/drawing/2014/main" id="{01428878-83FC-C541-B4CC-1635DF2E57EF}"/>
              </a:ext>
            </a:extLst>
          </p:cNvPr>
          <p:cNvPicPr>
            <a:picLocks noChangeAspect="1"/>
          </p:cNvPicPr>
          <p:nvPr/>
        </p:nvPicPr>
        <p:blipFill>
          <a:blip r:embed="rId4"/>
          <a:stretch>
            <a:fillRect/>
          </a:stretch>
        </p:blipFill>
        <p:spPr>
          <a:xfrm>
            <a:off x="7736268" y="2022259"/>
            <a:ext cx="1083364" cy="99923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turners PP presentation SEP 20185.jpg">
            <a:extLst>
              <a:ext uri="{FF2B5EF4-FFF2-40B4-BE49-F238E27FC236}">
                <a16:creationId xmlns:a16="http://schemas.microsoft.com/office/drawing/2014/main" id="{A180A7EB-0A47-47ED-88F1-B202A93120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66B148A-B7DF-4581-A351-F4D7F5EAE612}"/>
              </a:ext>
            </a:extLst>
          </p:cNvPr>
          <p:cNvSpPr>
            <a:spLocks noGrp="1"/>
          </p:cNvSpPr>
          <p:nvPr>
            <p:ph type="title"/>
          </p:nvPr>
        </p:nvSpPr>
        <p:spPr>
          <a:xfrm>
            <a:off x="792851" y="1630227"/>
            <a:ext cx="7886700" cy="2852737"/>
          </a:xfrm>
        </p:spPr>
        <p:txBody>
          <a:bodyPr rtlCol="0">
            <a:normAutofit/>
          </a:bodyPr>
          <a:lstStyle/>
          <a:p>
            <a:pPr eaLnBrk="1" fontAlgn="auto" hangingPunct="1">
              <a:spcAft>
                <a:spcPts val="0"/>
              </a:spcAft>
              <a:defRPr/>
            </a:pPr>
            <a:r>
              <a:rPr lang="en-GB" dirty="0"/>
              <a:t>Ice-breaker</a:t>
            </a:r>
          </a:p>
        </p:txBody>
      </p:sp>
      <p:sp>
        <p:nvSpPr>
          <p:cNvPr id="3" name="Text Placeholder 2">
            <a:extLst>
              <a:ext uri="{FF2B5EF4-FFF2-40B4-BE49-F238E27FC236}">
                <a16:creationId xmlns:a16="http://schemas.microsoft.com/office/drawing/2014/main" id="{3B2E8E1A-0F24-49FA-99F7-CEB4D306D745}"/>
              </a:ext>
            </a:extLst>
          </p:cNvPr>
          <p:cNvSpPr>
            <a:spLocks noGrp="1"/>
          </p:cNvSpPr>
          <p:nvPr>
            <p:ph type="body" idx="1"/>
          </p:nvPr>
        </p:nvSpPr>
        <p:spPr>
          <a:xfrm>
            <a:off x="0" y="67257"/>
            <a:ext cx="7017026" cy="937743"/>
          </a:xfrm>
        </p:spPr>
        <p:txBody>
          <a:bodyPr rtlCol="0">
            <a:normAutofit/>
          </a:bodyPr>
          <a:lstStyle/>
          <a:p>
            <a:pPr eaLnBrk="1" fontAlgn="auto" hangingPunct="1">
              <a:spcAft>
                <a:spcPts val="0"/>
              </a:spcAft>
              <a:buFont typeface="Arial"/>
              <a:buNone/>
              <a:defRPr/>
            </a:pPr>
            <a:r>
              <a:rPr lang="en-GB" dirty="0">
                <a:solidFill>
                  <a:srgbClr val="FFFF00"/>
                </a:solidFill>
              </a:rPr>
              <a:t>ANALYSE YOURSELF AS A UNIVERSITY STUDENT…</a:t>
            </a:r>
          </a:p>
        </p:txBody>
      </p:sp>
      <p:sp>
        <p:nvSpPr>
          <p:cNvPr id="7" name="Rounded Rectangle 6">
            <a:extLst>
              <a:ext uri="{FF2B5EF4-FFF2-40B4-BE49-F238E27FC236}">
                <a16:creationId xmlns:a16="http://schemas.microsoft.com/office/drawing/2014/main" id="{D14F2641-777E-5A49-A7F6-D3096383BFDB}"/>
              </a:ext>
            </a:extLst>
          </p:cNvPr>
          <p:cNvSpPr/>
          <p:nvPr/>
        </p:nvSpPr>
        <p:spPr>
          <a:xfrm>
            <a:off x="493331" y="1431236"/>
            <a:ext cx="4118423" cy="2087217"/>
          </a:xfrm>
          <a:prstGeom prst="roundRect">
            <a:avLst>
              <a:gd name="adj" fmla="val 19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STRENGTHS</a:t>
            </a:r>
          </a:p>
        </p:txBody>
      </p:sp>
      <p:sp>
        <p:nvSpPr>
          <p:cNvPr id="8" name="Rounded Rectangle 7">
            <a:extLst>
              <a:ext uri="{FF2B5EF4-FFF2-40B4-BE49-F238E27FC236}">
                <a16:creationId xmlns:a16="http://schemas.microsoft.com/office/drawing/2014/main" id="{5ED05E54-EE99-DD4C-B2B7-D3E5FD828467}"/>
              </a:ext>
            </a:extLst>
          </p:cNvPr>
          <p:cNvSpPr/>
          <p:nvPr/>
        </p:nvSpPr>
        <p:spPr>
          <a:xfrm>
            <a:off x="493330" y="3666393"/>
            <a:ext cx="4118423" cy="2087217"/>
          </a:xfrm>
          <a:prstGeom prst="roundRect">
            <a:avLst>
              <a:gd name="adj" fmla="val 190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OPPORTUNITIES</a:t>
            </a:r>
          </a:p>
        </p:txBody>
      </p:sp>
      <p:sp>
        <p:nvSpPr>
          <p:cNvPr id="9" name="Rounded Rectangle 8">
            <a:extLst>
              <a:ext uri="{FF2B5EF4-FFF2-40B4-BE49-F238E27FC236}">
                <a16:creationId xmlns:a16="http://schemas.microsoft.com/office/drawing/2014/main" id="{91966B70-1EA9-4642-8B0A-E36419044973}"/>
              </a:ext>
            </a:extLst>
          </p:cNvPr>
          <p:cNvSpPr/>
          <p:nvPr/>
        </p:nvSpPr>
        <p:spPr>
          <a:xfrm>
            <a:off x="4745416" y="1431236"/>
            <a:ext cx="4118423" cy="2087217"/>
          </a:xfrm>
          <a:prstGeom prst="roundRect">
            <a:avLst>
              <a:gd name="adj" fmla="val 190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 WEAKNESSES</a:t>
            </a:r>
          </a:p>
        </p:txBody>
      </p:sp>
      <p:sp>
        <p:nvSpPr>
          <p:cNvPr id="10" name="Rounded Rectangle 9">
            <a:extLst>
              <a:ext uri="{FF2B5EF4-FFF2-40B4-BE49-F238E27FC236}">
                <a16:creationId xmlns:a16="http://schemas.microsoft.com/office/drawing/2014/main" id="{23E0D517-8502-1F4E-9ACA-8D2F98947090}"/>
              </a:ext>
            </a:extLst>
          </p:cNvPr>
          <p:cNvSpPr/>
          <p:nvPr/>
        </p:nvSpPr>
        <p:spPr>
          <a:xfrm>
            <a:off x="4736201" y="3657712"/>
            <a:ext cx="4118423" cy="2087217"/>
          </a:xfrm>
          <a:prstGeom prst="roundRect">
            <a:avLst>
              <a:gd name="adj" fmla="val 190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2 THREATS</a:t>
            </a:r>
          </a:p>
        </p:txBody>
      </p:sp>
      <p:pic>
        <p:nvPicPr>
          <p:cNvPr id="5" name="Picture 4">
            <a:extLst>
              <a:ext uri="{FF2B5EF4-FFF2-40B4-BE49-F238E27FC236}">
                <a16:creationId xmlns:a16="http://schemas.microsoft.com/office/drawing/2014/main" id="{D56D8C6C-BA2E-5F45-AC89-7E16B1789462}"/>
              </a:ext>
            </a:extLst>
          </p:cNvPr>
          <p:cNvPicPr>
            <a:picLocks noChangeAspect="1"/>
          </p:cNvPicPr>
          <p:nvPr/>
        </p:nvPicPr>
        <p:blipFill rotWithShape="1">
          <a:blip r:embed="rId3">
            <a:clrChange>
              <a:clrFrom>
                <a:srgbClr val="FEFFFF"/>
              </a:clrFrom>
              <a:clrTo>
                <a:srgbClr val="FEFFFF">
                  <a:alpha val="0"/>
                </a:srgbClr>
              </a:clrTo>
            </a:clrChange>
          </a:blip>
          <a:srcRect t="13478"/>
          <a:stretch/>
        </p:blipFill>
        <p:spPr>
          <a:xfrm rot="18193668">
            <a:off x="7672826" y="227807"/>
            <a:ext cx="1558900" cy="1348788"/>
          </a:xfrm>
          <a:prstGeom prst="rect">
            <a:avLst/>
          </a:prstGeom>
        </p:spPr>
      </p:pic>
      <p:pic>
        <p:nvPicPr>
          <p:cNvPr id="6" name="Picture 5">
            <a:extLst>
              <a:ext uri="{FF2B5EF4-FFF2-40B4-BE49-F238E27FC236}">
                <a16:creationId xmlns:a16="http://schemas.microsoft.com/office/drawing/2014/main" id="{01428878-83FC-C541-B4CC-1635DF2E57EF}"/>
              </a:ext>
            </a:extLst>
          </p:cNvPr>
          <p:cNvPicPr>
            <a:picLocks noChangeAspect="1"/>
          </p:cNvPicPr>
          <p:nvPr/>
        </p:nvPicPr>
        <p:blipFill>
          <a:blip r:embed="rId4"/>
          <a:stretch>
            <a:fillRect/>
          </a:stretch>
        </p:blipFill>
        <p:spPr>
          <a:xfrm>
            <a:off x="6907696" y="257647"/>
            <a:ext cx="800101" cy="737970"/>
          </a:xfrm>
          <a:prstGeom prst="rect">
            <a:avLst/>
          </a:prstGeom>
        </p:spPr>
      </p:pic>
    </p:spTree>
    <p:extLst>
      <p:ext uri="{BB962C8B-B14F-4D97-AF65-F5344CB8AC3E}">
        <p14:creationId xmlns:p14="http://schemas.microsoft.com/office/powerpoint/2010/main" val="23167388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Returners PP presentation SEP 20185.jpg">
            <a:extLst>
              <a:ext uri="{FF2B5EF4-FFF2-40B4-BE49-F238E27FC236}">
                <a16:creationId xmlns:a16="http://schemas.microsoft.com/office/drawing/2014/main" id="{A519F6C4-39EB-4418-A09F-927C18F1A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1746" name="Title 1">
            <a:extLst>
              <a:ext uri="{FF2B5EF4-FFF2-40B4-BE49-F238E27FC236}">
                <a16:creationId xmlns:a16="http://schemas.microsoft.com/office/drawing/2014/main" id="{05DA933F-4FC0-4894-A886-4A30C53495E6}"/>
              </a:ext>
            </a:extLst>
          </p:cNvPr>
          <p:cNvSpPr>
            <a:spLocks noGrp="1" noChangeArrowheads="1"/>
          </p:cNvSpPr>
          <p:nvPr>
            <p:ph type="title"/>
          </p:nvPr>
        </p:nvSpPr>
        <p:spPr>
          <a:xfrm>
            <a:off x="457200" y="1044367"/>
            <a:ext cx="8229600" cy="1143000"/>
          </a:xfrm>
        </p:spPr>
        <p:txBody>
          <a:bodyPr/>
          <a:lstStyle/>
          <a:p>
            <a:pPr eaLnBrk="1" hangingPunct="1"/>
            <a:r>
              <a:rPr lang="en-US" altLang="en-US" b="1" dirty="0"/>
              <a:t>What is critical thinking?</a:t>
            </a:r>
            <a:endParaRPr lang="en-GB" altLang="en-US" b="1" dirty="0"/>
          </a:p>
        </p:txBody>
      </p:sp>
      <p:sp>
        <p:nvSpPr>
          <p:cNvPr id="3" name="Content Placeholder 2">
            <a:extLst>
              <a:ext uri="{FF2B5EF4-FFF2-40B4-BE49-F238E27FC236}">
                <a16:creationId xmlns:a16="http://schemas.microsoft.com/office/drawing/2014/main" id="{4F5063DB-B5EE-4D47-8D6B-E1FB2B2CD7FA}"/>
              </a:ext>
            </a:extLst>
          </p:cNvPr>
          <p:cNvSpPr>
            <a:spLocks noGrp="1"/>
          </p:cNvSpPr>
          <p:nvPr>
            <p:ph idx="1"/>
          </p:nvPr>
        </p:nvSpPr>
        <p:spPr>
          <a:xfrm>
            <a:off x="442602" y="2046288"/>
            <a:ext cx="8229600" cy="4525963"/>
          </a:xfrm>
        </p:spPr>
        <p:txBody>
          <a:bodyPr rtlCol="0">
            <a:normAutofit/>
          </a:bodyPr>
          <a:lstStyle/>
          <a:p>
            <a:pPr marL="0" indent="0" eaLnBrk="1" fontAlgn="auto" hangingPunct="1">
              <a:spcAft>
                <a:spcPts val="0"/>
              </a:spcAft>
              <a:buFont typeface="Arial"/>
              <a:buNone/>
              <a:defRPr/>
            </a:pPr>
            <a:r>
              <a:rPr lang="en-GB" dirty="0"/>
              <a:t>Critical thinking is:</a:t>
            </a:r>
          </a:p>
          <a:p>
            <a:pPr eaLnBrk="1" fontAlgn="auto" hangingPunct="1">
              <a:spcAft>
                <a:spcPts val="0"/>
              </a:spcAft>
              <a:buFont typeface="Arial"/>
              <a:buChar char="•"/>
              <a:defRPr/>
            </a:pPr>
            <a:endParaRPr lang="en-GB" dirty="0"/>
          </a:p>
          <a:p>
            <a:pPr eaLnBrk="1" fontAlgn="auto" hangingPunct="1">
              <a:spcAft>
                <a:spcPts val="0"/>
              </a:spcAft>
              <a:buFont typeface="Arial"/>
              <a:buChar char="•"/>
              <a:defRPr/>
            </a:pPr>
            <a:endParaRPr lang="en-GB" dirty="0"/>
          </a:p>
        </p:txBody>
      </p:sp>
      <p:sp>
        <p:nvSpPr>
          <p:cNvPr id="31748" name="TextBox 4">
            <a:extLst>
              <a:ext uri="{FF2B5EF4-FFF2-40B4-BE49-F238E27FC236}">
                <a16:creationId xmlns:a16="http://schemas.microsoft.com/office/drawing/2014/main" id="{14328E3E-750E-45BD-ABFD-F2ED2E899CD5}"/>
              </a:ext>
            </a:extLst>
          </p:cNvPr>
          <p:cNvSpPr txBox="1">
            <a:spLocks noChangeArrowheads="1"/>
          </p:cNvSpPr>
          <p:nvPr/>
        </p:nvSpPr>
        <p:spPr bwMode="auto">
          <a:xfrm>
            <a:off x="7243625" y="5594215"/>
            <a:ext cx="17287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000" dirty="0">
                <a:solidFill>
                  <a:srgbClr val="000000"/>
                </a:solidFill>
              </a:rPr>
              <a:t>(Pd4pic.com, 2015)</a:t>
            </a:r>
          </a:p>
        </p:txBody>
      </p:sp>
      <p:pic>
        <p:nvPicPr>
          <p:cNvPr id="31749" name="Picture 10" descr="http://www.clker.com/cliparts/b/7/5/b/12517962551900438138Stick_Figure.svg.med.png">
            <a:hlinkClick r:id="rId3" tooltip="&quot;Download as SVG file&quot;"/>
            <a:extLst>
              <a:ext uri="{FF2B5EF4-FFF2-40B4-BE49-F238E27FC236}">
                <a16:creationId xmlns:a16="http://schemas.microsoft.com/office/drawing/2014/main" id="{80C78776-0D5F-4C6E-9352-11851ACAE6F4}"/>
              </a:ext>
            </a:extLst>
          </p:cNvPr>
          <p:cNvPicPr>
            <a:picLocks noChangeAspect="1" noChangeArrowheads="1"/>
          </p:cNvPicPr>
          <p:nvPr/>
        </p:nvPicPr>
        <p:blipFill>
          <a:blip r:embed="rId4">
            <a:clrChange>
              <a:clrFrom>
                <a:srgbClr val="FFFFFF">
                  <a:alpha val="0"/>
                </a:srgbClr>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8013" y="2783855"/>
            <a:ext cx="157480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a:extLst>
              <a:ext uri="{FF2B5EF4-FFF2-40B4-BE49-F238E27FC236}">
                <a16:creationId xmlns:a16="http://schemas.microsoft.com/office/drawing/2014/main" id="{AFAD4F0F-5227-4FF1-9C63-D51F2DDDA1FE}"/>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01032" y="2751173"/>
            <a:ext cx="17081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Box 3">
            <a:extLst>
              <a:ext uri="{FF2B5EF4-FFF2-40B4-BE49-F238E27FC236}">
                <a16:creationId xmlns:a16="http://schemas.microsoft.com/office/drawing/2014/main" id="{BC68EBAE-5A01-4110-8F60-218D06EF4A02}"/>
              </a:ext>
            </a:extLst>
          </p:cNvPr>
          <p:cNvSpPr txBox="1">
            <a:spLocks noChangeArrowheads="1"/>
          </p:cNvSpPr>
          <p:nvPr/>
        </p:nvSpPr>
        <p:spPr bwMode="auto">
          <a:xfrm>
            <a:off x="2910498" y="3146925"/>
            <a:ext cx="1150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rgbClr val="000000"/>
                </a:solidFill>
              </a:rPr>
              <a:t>evaluating</a:t>
            </a:r>
          </a:p>
        </p:txBody>
      </p:sp>
      <p:pic>
        <p:nvPicPr>
          <p:cNvPr id="31752" name="Picture 13">
            <a:extLst>
              <a:ext uri="{FF2B5EF4-FFF2-40B4-BE49-F238E27FC236}">
                <a16:creationId xmlns:a16="http://schemas.microsoft.com/office/drawing/2014/main" id="{31E24144-B78D-4976-936F-E7276ED96D1D}"/>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86102" y="2361406"/>
            <a:ext cx="17081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Box 14">
            <a:extLst>
              <a:ext uri="{FF2B5EF4-FFF2-40B4-BE49-F238E27FC236}">
                <a16:creationId xmlns:a16="http://schemas.microsoft.com/office/drawing/2014/main" id="{0C0D0AAA-2FB0-4CA0-B325-9C068429C0B2}"/>
              </a:ext>
            </a:extLst>
          </p:cNvPr>
          <p:cNvSpPr txBox="1">
            <a:spLocks noChangeArrowheads="1"/>
          </p:cNvSpPr>
          <p:nvPr/>
        </p:nvSpPr>
        <p:spPr bwMode="auto">
          <a:xfrm>
            <a:off x="4826354" y="2742166"/>
            <a:ext cx="1150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dirty="0">
                <a:solidFill>
                  <a:srgbClr val="000000"/>
                </a:solidFill>
              </a:rPr>
              <a:t>inferring</a:t>
            </a:r>
          </a:p>
        </p:txBody>
      </p:sp>
      <p:pic>
        <p:nvPicPr>
          <p:cNvPr id="31754" name="Picture 15">
            <a:extLst>
              <a:ext uri="{FF2B5EF4-FFF2-40B4-BE49-F238E27FC236}">
                <a16:creationId xmlns:a16="http://schemas.microsoft.com/office/drawing/2014/main" id="{F6F21073-BEB4-492F-9050-2D3931FF96B1}"/>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22594" y="1938098"/>
            <a:ext cx="17081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5" name="TextBox 16">
            <a:extLst>
              <a:ext uri="{FF2B5EF4-FFF2-40B4-BE49-F238E27FC236}">
                <a16:creationId xmlns:a16="http://schemas.microsoft.com/office/drawing/2014/main" id="{DE99F6A3-64AE-423A-893C-2B1F5FA9E308}"/>
              </a:ext>
            </a:extLst>
          </p:cNvPr>
          <p:cNvSpPr txBox="1">
            <a:spLocks noChangeArrowheads="1"/>
          </p:cNvSpPr>
          <p:nvPr/>
        </p:nvSpPr>
        <p:spPr bwMode="auto">
          <a:xfrm>
            <a:off x="6597426" y="2314176"/>
            <a:ext cx="1485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dirty="0">
                <a:solidFill>
                  <a:srgbClr val="000000"/>
                </a:solidFill>
              </a:rPr>
              <a:t>questioning</a:t>
            </a:r>
          </a:p>
        </p:txBody>
      </p:sp>
      <p:pic>
        <p:nvPicPr>
          <p:cNvPr id="31756" name="Picture 17">
            <a:extLst>
              <a:ext uri="{FF2B5EF4-FFF2-40B4-BE49-F238E27FC236}">
                <a16:creationId xmlns:a16="http://schemas.microsoft.com/office/drawing/2014/main" id="{1E61FC1C-D0A9-49F2-A295-F03E704A0CC5}"/>
              </a:ext>
            </a:extLst>
          </p:cNvPr>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16443" y="3647281"/>
            <a:ext cx="17081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TextBox 18">
            <a:extLst>
              <a:ext uri="{FF2B5EF4-FFF2-40B4-BE49-F238E27FC236}">
                <a16:creationId xmlns:a16="http://schemas.microsoft.com/office/drawing/2014/main" id="{B6EFF9B1-3A81-4F29-936C-7228D7518E71}"/>
              </a:ext>
            </a:extLst>
          </p:cNvPr>
          <p:cNvSpPr txBox="1">
            <a:spLocks noChangeArrowheads="1"/>
          </p:cNvSpPr>
          <p:nvPr/>
        </p:nvSpPr>
        <p:spPr bwMode="auto">
          <a:xfrm>
            <a:off x="5145653" y="3990430"/>
            <a:ext cx="1150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dirty="0">
                <a:solidFill>
                  <a:srgbClr val="000000"/>
                </a:solidFill>
              </a:rPr>
              <a:t>judging</a:t>
            </a:r>
          </a:p>
        </p:txBody>
      </p:sp>
      <p:pic>
        <p:nvPicPr>
          <p:cNvPr id="31758" name="Picture 19">
            <a:extLst>
              <a:ext uri="{FF2B5EF4-FFF2-40B4-BE49-F238E27FC236}">
                <a16:creationId xmlns:a16="http://schemas.microsoft.com/office/drawing/2014/main" id="{B015C3B8-5AFD-47A5-99E9-45E4BC8873E1}"/>
              </a:ext>
            </a:extLst>
          </p:cNvPr>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768389" y="3228012"/>
            <a:ext cx="17081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TextBox 20">
            <a:extLst>
              <a:ext uri="{FF2B5EF4-FFF2-40B4-BE49-F238E27FC236}">
                <a16:creationId xmlns:a16="http://schemas.microsoft.com/office/drawing/2014/main" id="{9CDAB468-FE6D-4927-8416-D97E56808BDC}"/>
              </a:ext>
            </a:extLst>
          </p:cNvPr>
          <p:cNvSpPr txBox="1">
            <a:spLocks noChangeArrowheads="1"/>
          </p:cNvSpPr>
          <p:nvPr/>
        </p:nvSpPr>
        <p:spPr bwMode="auto">
          <a:xfrm>
            <a:off x="7093520" y="3609498"/>
            <a:ext cx="1152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dirty="0">
                <a:solidFill>
                  <a:srgbClr val="000000"/>
                </a:solidFill>
              </a:rPr>
              <a:t>analysing</a:t>
            </a:r>
          </a:p>
        </p:txBody>
      </p:sp>
      <p:pic>
        <p:nvPicPr>
          <p:cNvPr id="31760" name="Picture 21">
            <a:extLst>
              <a:ext uri="{FF2B5EF4-FFF2-40B4-BE49-F238E27FC236}">
                <a16:creationId xmlns:a16="http://schemas.microsoft.com/office/drawing/2014/main" id="{86A6B011-78E5-4581-B06C-0B5DAB66081F}"/>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27951" y="3957916"/>
            <a:ext cx="17081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1" name="TextBox 22">
            <a:extLst>
              <a:ext uri="{FF2B5EF4-FFF2-40B4-BE49-F238E27FC236}">
                <a16:creationId xmlns:a16="http://schemas.microsoft.com/office/drawing/2014/main" id="{990E96FD-ADBD-4371-8787-B1905C844BAF}"/>
              </a:ext>
            </a:extLst>
          </p:cNvPr>
          <p:cNvSpPr txBox="1">
            <a:spLocks noChangeArrowheads="1"/>
          </p:cNvSpPr>
          <p:nvPr/>
        </p:nvSpPr>
        <p:spPr bwMode="auto">
          <a:xfrm>
            <a:off x="2977963" y="4309269"/>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dirty="0">
                <a:solidFill>
                  <a:srgbClr val="000000"/>
                </a:solidFill>
              </a:rPr>
              <a:t>reasoning</a:t>
            </a:r>
          </a:p>
        </p:txBody>
      </p:sp>
      <p:sp>
        <p:nvSpPr>
          <p:cNvPr id="2" name="Oval 1">
            <a:extLst>
              <a:ext uri="{FF2B5EF4-FFF2-40B4-BE49-F238E27FC236}">
                <a16:creationId xmlns:a16="http://schemas.microsoft.com/office/drawing/2014/main" id="{8F4B0976-5D30-8644-B978-DB236DB4F292}"/>
              </a:ext>
            </a:extLst>
          </p:cNvPr>
          <p:cNvSpPr/>
          <p:nvPr/>
        </p:nvSpPr>
        <p:spPr>
          <a:xfrm>
            <a:off x="1130553" y="2803733"/>
            <a:ext cx="963218" cy="963218"/>
          </a:xfrm>
          <a:prstGeom prst="ellipse">
            <a:avLst/>
          </a:prstGeom>
          <a:solidFill>
            <a:schemeClr val="accent4">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turners PP presentation SEP 20185.jpg">
            <a:extLst>
              <a:ext uri="{FF2B5EF4-FFF2-40B4-BE49-F238E27FC236}">
                <a16:creationId xmlns:a16="http://schemas.microsoft.com/office/drawing/2014/main" id="{7C7D4746-8E72-4D3B-BDDA-75C5223EA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2770" name="Title 1">
            <a:extLst>
              <a:ext uri="{FF2B5EF4-FFF2-40B4-BE49-F238E27FC236}">
                <a16:creationId xmlns:a16="http://schemas.microsoft.com/office/drawing/2014/main" id="{D21714DC-72C4-41CB-B457-A21C6B691027}"/>
              </a:ext>
            </a:extLst>
          </p:cNvPr>
          <p:cNvSpPr>
            <a:spLocks noGrp="1" noChangeArrowheads="1"/>
          </p:cNvSpPr>
          <p:nvPr>
            <p:ph type="title"/>
          </p:nvPr>
        </p:nvSpPr>
        <p:spPr>
          <a:xfrm>
            <a:off x="457200" y="1257031"/>
            <a:ext cx="8229600" cy="1143000"/>
          </a:xfrm>
        </p:spPr>
        <p:txBody>
          <a:bodyPr/>
          <a:lstStyle/>
          <a:p>
            <a:pPr eaLnBrk="1" hangingPunct="1"/>
            <a:r>
              <a:rPr lang="en-US" altLang="en-US" b="1" dirty="0"/>
              <a:t>What is critical thinking?</a:t>
            </a:r>
            <a:endParaRPr lang="en-GB" altLang="en-US" b="1" dirty="0"/>
          </a:p>
        </p:txBody>
      </p:sp>
      <p:sp>
        <p:nvSpPr>
          <p:cNvPr id="3" name="Content Placeholder 2">
            <a:extLst>
              <a:ext uri="{FF2B5EF4-FFF2-40B4-BE49-F238E27FC236}">
                <a16:creationId xmlns:a16="http://schemas.microsoft.com/office/drawing/2014/main" id="{99F2F4D5-1877-438E-AFFB-8A99F0C5C6AB}"/>
              </a:ext>
            </a:extLst>
          </p:cNvPr>
          <p:cNvSpPr>
            <a:spLocks noGrp="1"/>
          </p:cNvSpPr>
          <p:nvPr>
            <p:ph idx="1"/>
          </p:nvPr>
        </p:nvSpPr>
        <p:spPr>
          <a:xfrm>
            <a:off x="719572" y="2156861"/>
            <a:ext cx="7704856" cy="4134271"/>
          </a:xfrm>
        </p:spPr>
        <p:txBody>
          <a:bodyPr rtlCol="0">
            <a:normAutofit/>
          </a:bodyPr>
          <a:lstStyle/>
          <a:p>
            <a:pPr marL="0" indent="0" eaLnBrk="1" fontAlgn="auto" hangingPunct="1">
              <a:spcAft>
                <a:spcPts val="0"/>
              </a:spcAft>
              <a:buFont typeface="Arial"/>
              <a:buNone/>
              <a:defRPr/>
            </a:pPr>
            <a:r>
              <a:rPr lang="en-GB" sz="2800" dirty="0"/>
              <a:t>“weighing up arguments for and against” (Cottrell, 2008)</a:t>
            </a:r>
          </a:p>
          <a:p>
            <a:pPr marL="0" indent="0" eaLnBrk="1" fontAlgn="auto" hangingPunct="1">
              <a:spcAft>
                <a:spcPts val="0"/>
              </a:spcAft>
              <a:buFont typeface="Arial"/>
              <a:buNone/>
              <a:defRPr/>
            </a:pPr>
            <a:r>
              <a:rPr lang="en-GB" sz="2800" dirty="0"/>
              <a:t>“Critical thinking is the intellectually disciplined process of actively and skilfully </a:t>
            </a:r>
            <a:r>
              <a:rPr lang="en-GB" sz="2800" b="1" dirty="0"/>
              <a:t>conceptualizing</a:t>
            </a:r>
            <a:r>
              <a:rPr lang="en-GB" sz="2800" dirty="0"/>
              <a:t>, </a:t>
            </a:r>
            <a:r>
              <a:rPr lang="en-GB" sz="2800" b="1" dirty="0"/>
              <a:t>applying</a:t>
            </a:r>
            <a:r>
              <a:rPr lang="en-GB" sz="2800" dirty="0"/>
              <a:t>, </a:t>
            </a:r>
            <a:r>
              <a:rPr lang="en-GB" sz="2800" b="1" dirty="0"/>
              <a:t>analysing</a:t>
            </a:r>
            <a:r>
              <a:rPr lang="en-GB" sz="2800" dirty="0"/>
              <a:t>, </a:t>
            </a:r>
            <a:r>
              <a:rPr lang="en-GB" sz="2800" b="1" dirty="0"/>
              <a:t>synthesizing</a:t>
            </a:r>
            <a:r>
              <a:rPr lang="en-GB" sz="2800" dirty="0"/>
              <a:t>, and/or </a:t>
            </a:r>
            <a:r>
              <a:rPr lang="en-GB" sz="2800" b="1" dirty="0"/>
              <a:t>evaluating</a:t>
            </a:r>
            <a:r>
              <a:rPr lang="en-GB" sz="2800" dirty="0"/>
              <a:t> information gathered from, or generated by, </a:t>
            </a:r>
            <a:r>
              <a:rPr lang="en-GB" sz="2800" b="1" dirty="0"/>
              <a:t>observation</a:t>
            </a:r>
            <a:r>
              <a:rPr lang="en-GB" sz="2800" dirty="0"/>
              <a:t>, </a:t>
            </a:r>
            <a:r>
              <a:rPr lang="en-GB" sz="2800" b="1" dirty="0"/>
              <a:t>experience</a:t>
            </a:r>
            <a:r>
              <a:rPr lang="en-GB" sz="2800" dirty="0"/>
              <a:t>, </a:t>
            </a:r>
            <a:r>
              <a:rPr lang="en-GB" sz="2800" b="1" dirty="0"/>
              <a:t>reflection</a:t>
            </a:r>
            <a:r>
              <a:rPr lang="en-GB" sz="2800" dirty="0"/>
              <a:t>,</a:t>
            </a:r>
            <a:r>
              <a:rPr lang="en-GB" sz="2800" b="1" dirty="0"/>
              <a:t> reasoning</a:t>
            </a:r>
            <a:r>
              <a:rPr lang="en-GB" sz="2800" dirty="0"/>
              <a:t>, or </a:t>
            </a:r>
            <a:r>
              <a:rPr lang="en-GB" sz="2800" b="1" dirty="0"/>
              <a:t>communication</a:t>
            </a:r>
            <a:r>
              <a:rPr lang="en-GB" sz="2800" dirty="0"/>
              <a:t>, as a guide to belief and action” (Criticalthinking.org, 2015)</a:t>
            </a:r>
          </a:p>
          <a:p>
            <a:pPr eaLnBrk="1" fontAlgn="auto" hangingPunct="1">
              <a:spcAft>
                <a:spcPts val="0"/>
              </a:spcAft>
              <a:buFont typeface="Arial"/>
              <a:buChar char="•"/>
              <a:defRPr/>
            </a:pPr>
            <a:endParaRPr lang="en-GB" sz="280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turners PP presentation SEP 20185.jpg">
            <a:extLst>
              <a:ext uri="{FF2B5EF4-FFF2-40B4-BE49-F238E27FC236}">
                <a16:creationId xmlns:a16="http://schemas.microsoft.com/office/drawing/2014/main" id="{76DBF7AB-9D10-434A-A5E4-573BA156A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3794" name="Title 1">
            <a:extLst>
              <a:ext uri="{FF2B5EF4-FFF2-40B4-BE49-F238E27FC236}">
                <a16:creationId xmlns:a16="http://schemas.microsoft.com/office/drawing/2014/main" id="{C47BAB25-E2E4-4618-82B0-3BF491C8BD79}"/>
              </a:ext>
            </a:extLst>
          </p:cNvPr>
          <p:cNvSpPr>
            <a:spLocks noGrp="1" noChangeArrowheads="1"/>
          </p:cNvSpPr>
          <p:nvPr>
            <p:ph type="title"/>
          </p:nvPr>
        </p:nvSpPr>
        <p:spPr>
          <a:xfrm>
            <a:off x="457200" y="1139204"/>
            <a:ext cx="8229600" cy="1143000"/>
          </a:xfrm>
        </p:spPr>
        <p:txBody>
          <a:bodyPr/>
          <a:lstStyle/>
          <a:p>
            <a:pPr eaLnBrk="1" hangingPunct="1"/>
            <a:r>
              <a:rPr lang="en-US" altLang="en-US" sz="3600" b="1" dirty="0"/>
              <a:t>Critical thinking in an academic context</a:t>
            </a:r>
          </a:p>
        </p:txBody>
      </p:sp>
      <p:sp>
        <p:nvSpPr>
          <p:cNvPr id="3" name="Content Placeholder 2">
            <a:extLst>
              <a:ext uri="{FF2B5EF4-FFF2-40B4-BE49-F238E27FC236}">
                <a16:creationId xmlns:a16="http://schemas.microsoft.com/office/drawing/2014/main" id="{0DF48351-85D5-49F4-9D9A-97671C0F5F72}"/>
              </a:ext>
            </a:extLst>
          </p:cNvPr>
          <p:cNvSpPr>
            <a:spLocks noGrp="1"/>
          </p:cNvSpPr>
          <p:nvPr>
            <p:ph idx="1"/>
          </p:nvPr>
        </p:nvSpPr>
        <p:spPr>
          <a:xfrm>
            <a:off x="457200" y="2011152"/>
            <a:ext cx="8229600" cy="4027909"/>
          </a:xfrm>
        </p:spPr>
        <p:txBody>
          <a:bodyPr rtlCol="0">
            <a:normAutofit/>
          </a:bodyPr>
          <a:lstStyle/>
          <a:p>
            <a:pPr eaLnBrk="1" fontAlgn="auto" hangingPunct="1">
              <a:spcAft>
                <a:spcPts val="0"/>
              </a:spcAft>
              <a:buFont typeface="Arial"/>
              <a:buChar char="•"/>
              <a:defRPr/>
            </a:pPr>
            <a:r>
              <a:rPr lang="en-US" dirty="0"/>
              <a:t>Two key components</a:t>
            </a:r>
          </a:p>
          <a:p>
            <a:pPr lvl="1" eaLnBrk="1" fontAlgn="auto" hangingPunct="1">
              <a:spcAft>
                <a:spcPts val="0"/>
              </a:spcAft>
              <a:buFont typeface="Arial"/>
              <a:buChar char="–"/>
              <a:defRPr/>
            </a:pPr>
            <a:r>
              <a:rPr lang="en-US" dirty="0"/>
              <a:t>A habit of questioning </a:t>
            </a:r>
          </a:p>
          <a:p>
            <a:pPr lvl="1" eaLnBrk="1" fontAlgn="auto" hangingPunct="1">
              <a:spcAft>
                <a:spcPts val="0"/>
              </a:spcAft>
              <a:buFont typeface="Arial"/>
              <a:buChar char="–"/>
              <a:defRPr/>
            </a:pPr>
            <a:r>
              <a:rPr lang="en-US" dirty="0"/>
              <a:t>Specific knowledge</a:t>
            </a:r>
          </a:p>
          <a:p>
            <a:pPr eaLnBrk="1" fontAlgn="auto" hangingPunct="1">
              <a:spcAft>
                <a:spcPts val="0"/>
              </a:spcAft>
              <a:buFont typeface="Arial"/>
              <a:buChar char="•"/>
              <a:defRPr/>
            </a:pPr>
            <a:r>
              <a:rPr lang="en-US" dirty="0"/>
              <a:t>Accepting that there may not be one ‘right’ answer</a:t>
            </a:r>
          </a:p>
          <a:p>
            <a:pPr eaLnBrk="1" fontAlgn="auto" hangingPunct="1">
              <a:spcAft>
                <a:spcPts val="0"/>
              </a:spcAft>
              <a:buFont typeface="Arial"/>
              <a:buChar char="•"/>
              <a:defRPr/>
            </a:pPr>
            <a:r>
              <a:rPr lang="en-US" dirty="0"/>
              <a:t>Acknowledging that Lecturers don’t have all of the answers</a:t>
            </a:r>
          </a:p>
          <a:p>
            <a:pPr eaLnBrk="1" fontAlgn="auto" hangingPunct="1">
              <a:spcAft>
                <a:spcPts val="0"/>
              </a:spcAft>
              <a:buFont typeface="Arial"/>
              <a:buChar char="•"/>
              <a:defRPr/>
            </a:pPr>
            <a:r>
              <a:rPr lang="en-US" dirty="0"/>
              <a:t>A crucial way of showing how you have engaged with your sources (</a:t>
            </a:r>
            <a:r>
              <a:rPr lang="en-US" b="1" dirty="0"/>
              <a:t>analysis rather than description</a:t>
            </a:r>
            <a:r>
              <a:rPr lang="en-US" dirty="0"/>
              <a:t>)</a:t>
            </a:r>
          </a:p>
          <a:p>
            <a:pPr marL="457200" lvl="1" indent="0" eaLnBrk="1" fontAlgn="auto" hangingPunct="1">
              <a:spcAft>
                <a:spcPts val="0"/>
              </a:spcAft>
              <a:buFont typeface="Arial"/>
              <a:buNone/>
              <a:defRPr/>
            </a:pPr>
            <a:endParaRPr lang="en-US" dirty="0"/>
          </a:p>
          <a:p>
            <a:pPr lvl="1" eaLnBrk="1" fontAlgn="auto" hangingPunct="1">
              <a:spcAft>
                <a:spcPts val="0"/>
              </a:spcAft>
              <a:buFont typeface="Arial"/>
              <a:buChar char="–"/>
              <a:defRPr/>
            </a:pPr>
            <a:endParaRPr lang="en-US"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DC841A-26C3-9E42-A50B-7DA91DF915A9}"/>
              </a:ext>
            </a:extLst>
          </p:cNvPr>
          <p:cNvPicPr>
            <a:picLocks noChangeAspect="1"/>
          </p:cNvPicPr>
          <p:nvPr/>
        </p:nvPicPr>
        <p:blipFill>
          <a:blip r:embed="rId2"/>
          <a:stretch>
            <a:fillRect/>
          </a:stretch>
        </p:blipFill>
        <p:spPr>
          <a:xfrm rot="21277486">
            <a:off x="4711700" y="3332977"/>
            <a:ext cx="4432300" cy="2540000"/>
          </a:xfrm>
          <a:prstGeom prst="rect">
            <a:avLst/>
          </a:prstGeom>
        </p:spPr>
      </p:pic>
      <p:pic>
        <p:nvPicPr>
          <p:cNvPr id="4" name="Picture 3" descr="Returners PP presentation SEP 20185.jpg">
            <a:extLst>
              <a:ext uri="{FF2B5EF4-FFF2-40B4-BE49-F238E27FC236}">
                <a16:creationId xmlns:a16="http://schemas.microsoft.com/office/drawing/2014/main" id="{320DF2F3-B54D-447B-A053-823552D8B3E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4818" name="Title 1">
            <a:extLst>
              <a:ext uri="{FF2B5EF4-FFF2-40B4-BE49-F238E27FC236}">
                <a16:creationId xmlns:a16="http://schemas.microsoft.com/office/drawing/2014/main" id="{DE3ED79D-C963-4913-AF3D-489A014BFBF9}"/>
              </a:ext>
            </a:extLst>
          </p:cNvPr>
          <p:cNvSpPr>
            <a:spLocks noGrp="1" noChangeArrowheads="1"/>
          </p:cNvSpPr>
          <p:nvPr>
            <p:ph type="title"/>
          </p:nvPr>
        </p:nvSpPr>
        <p:spPr>
          <a:xfrm>
            <a:off x="457200" y="1125538"/>
            <a:ext cx="8229600" cy="1143001"/>
          </a:xfrm>
        </p:spPr>
        <p:txBody>
          <a:bodyPr/>
          <a:lstStyle/>
          <a:p>
            <a:pPr eaLnBrk="1" hangingPunct="1"/>
            <a:r>
              <a:rPr lang="en-GB" altLang="en-US" sz="3600" b="1" dirty="0"/>
              <a:t>Critical thinking behaviour and principles</a:t>
            </a:r>
          </a:p>
        </p:txBody>
      </p:sp>
      <p:sp>
        <p:nvSpPr>
          <p:cNvPr id="3" name="Content Placeholder 2">
            <a:extLst>
              <a:ext uri="{FF2B5EF4-FFF2-40B4-BE49-F238E27FC236}">
                <a16:creationId xmlns:a16="http://schemas.microsoft.com/office/drawing/2014/main" id="{5D6C7943-FEBE-4773-ACBF-2A7FC0E12D46}"/>
              </a:ext>
            </a:extLst>
          </p:cNvPr>
          <p:cNvSpPr>
            <a:spLocks noGrp="1"/>
          </p:cNvSpPr>
          <p:nvPr>
            <p:ph idx="1"/>
          </p:nvPr>
        </p:nvSpPr>
        <p:spPr>
          <a:xfrm>
            <a:off x="457200" y="1963434"/>
            <a:ext cx="8229600" cy="4081884"/>
          </a:xfrm>
        </p:spPr>
        <p:txBody>
          <a:bodyPr rtlCol="0">
            <a:normAutofit/>
          </a:bodyPr>
          <a:lstStyle/>
          <a:p>
            <a:pPr lvl="1">
              <a:buFont typeface="Arial"/>
              <a:buChar char="•"/>
              <a:defRPr/>
            </a:pPr>
            <a:r>
              <a:rPr lang="en-GB" dirty="0">
                <a:solidFill>
                  <a:schemeClr val="tx2"/>
                </a:solidFill>
              </a:rPr>
              <a:t>Read</a:t>
            </a:r>
          </a:p>
          <a:p>
            <a:pPr lvl="1">
              <a:buFont typeface="Arial"/>
              <a:buChar char="•"/>
              <a:defRPr/>
            </a:pPr>
            <a:r>
              <a:rPr lang="en-GB" dirty="0">
                <a:solidFill>
                  <a:srgbClr val="C00000"/>
                </a:solidFill>
              </a:rPr>
              <a:t>Question</a:t>
            </a:r>
          </a:p>
          <a:p>
            <a:pPr lvl="1">
              <a:buFont typeface="Arial"/>
              <a:buChar char="•"/>
              <a:defRPr/>
            </a:pPr>
            <a:r>
              <a:rPr lang="en-GB" dirty="0">
                <a:solidFill>
                  <a:schemeClr val="accent6">
                    <a:lumMod val="75000"/>
                  </a:schemeClr>
                </a:solidFill>
              </a:rPr>
              <a:t>Make judgements </a:t>
            </a:r>
          </a:p>
          <a:p>
            <a:pPr lvl="1">
              <a:buFont typeface="Arial"/>
              <a:buChar char="•"/>
              <a:defRPr/>
            </a:pPr>
            <a:r>
              <a:rPr lang="en-GB" dirty="0">
                <a:solidFill>
                  <a:schemeClr val="accent2">
                    <a:lumMod val="75000"/>
                  </a:schemeClr>
                </a:solidFill>
              </a:rPr>
              <a:t>Compare and contrast</a:t>
            </a:r>
          </a:p>
          <a:p>
            <a:pPr lvl="1">
              <a:buFont typeface="Arial"/>
              <a:buChar char="•"/>
              <a:defRPr/>
            </a:pPr>
            <a:r>
              <a:rPr lang="en-GB" dirty="0">
                <a:solidFill>
                  <a:srgbClr val="0070C0"/>
                </a:solidFill>
              </a:rPr>
              <a:t>Be sceptical</a:t>
            </a:r>
          </a:p>
          <a:p>
            <a:pPr lvl="1">
              <a:buFont typeface="Arial"/>
              <a:buChar char="•"/>
              <a:defRPr/>
            </a:pPr>
            <a:r>
              <a:rPr lang="en-GB" dirty="0">
                <a:solidFill>
                  <a:schemeClr val="tx2"/>
                </a:solidFill>
              </a:rPr>
              <a:t>Examine</a:t>
            </a:r>
          </a:p>
          <a:p>
            <a:pPr lvl="1">
              <a:buFont typeface="Arial"/>
              <a:buChar char="•"/>
              <a:defRPr/>
            </a:pPr>
            <a:r>
              <a:rPr lang="en-GB" dirty="0">
                <a:solidFill>
                  <a:srgbClr val="C00000"/>
                </a:solidFill>
              </a:rPr>
              <a:t>Synthesise</a:t>
            </a:r>
          </a:p>
          <a:p>
            <a:pPr lvl="1">
              <a:buFont typeface="Arial"/>
              <a:buChar char="•"/>
              <a:defRPr/>
            </a:pPr>
            <a:r>
              <a:rPr lang="en-GB" dirty="0">
                <a:solidFill>
                  <a:schemeClr val="accent6">
                    <a:lumMod val="75000"/>
                  </a:schemeClr>
                </a:solidFill>
              </a:rPr>
              <a:t>Identify gaps</a:t>
            </a:r>
          </a:p>
          <a:p>
            <a:pPr lvl="1">
              <a:buFont typeface="Arial"/>
              <a:buChar char="•"/>
              <a:defRPr/>
            </a:pPr>
            <a:r>
              <a:rPr lang="en-GB" dirty="0">
                <a:solidFill>
                  <a:schemeClr val="accent2">
                    <a:lumMod val="50000"/>
                  </a:schemeClr>
                </a:solidFill>
              </a:rPr>
              <a:t>Reflect</a:t>
            </a:r>
            <a:r>
              <a:rPr lang="en-GB" dirty="0"/>
              <a:t> </a:t>
            </a:r>
          </a:p>
          <a:p>
            <a:pPr lvl="1">
              <a:buFont typeface="Arial"/>
              <a:buChar char="•"/>
              <a:defRPr/>
            </a:pPr>
            <a:r>
              <a:rPr lang="en-GB" dirty="0">
                <a:solidFill>
                  <a:schemeClr val="accent1"/>
                </a:solidFill>
              </a:rPr>
              <a:t>Critique your own ideas</a:t>
            </a:r>
          </a:p>
          <a:p>
            <a:pPr eaLnBrk="1" fontAlgn="auto" hangingPunct="1">
              <a:spcAft>
                <a:spcPts val="0"/>
              </a:spcAft>
              <a:buFont typeface="Arial"/>
              <a:buChar char="•"/>
              <a:defRPr/>
            </a:pPr>
            <a:endParaRPr lang="en-GB" b="1"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turners PP presentation SEP 20185.jpg">
            <a:extLst>
              <a:ext uri="{FF2B5EF4-FFF2-40B4-BE49-F238E27FC236}">
                <a16:creationId xmlns:a16="http://schemas.microsoft.com/office/drawing/2014/main" id="{5BEEB86B-7547-45E4-AB09-BA81943F8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5842" name="Title 1">
            <a:extLst>
              <a:ext uri="{FF2B5EF4-FFF2-40B4-BE49-F238E27FC236}">
                <a16:creationId xmlns:a16="http://schemas.microsoft.com/office/drawing/2014/main" id="{B151480D-B238-4C81-AA7F-29E32051C324}"/>
              </a:ext>
            </a:extLst>
          </p:cNvPr>
          <p:cNvSpPr>
            <a:spLocks noGrp="1" noChangeArrowheads="1"/>
          </p:cNvSpPr>
          <p:nvPr>
            <p:ph type="title"/>
          </p:nvPr>
        </p:nvSpPr>
        <p:spPr>
          <a:xfrm>
            <a:off x="457200" y="1172818"/>
            <a:ext cx="8229600" cy="1143000"/>
          </a:xfrm>
        </p:spPr>
        <p:txBody>
          <a:bodyPr/>
          <a:lstStyle/>
          <a:p>
            <a:pPr eaLnBrk="1" hangingPunct="1"/>
            <a:r>
              <a:rPr lang="en-US" altLang="en-US" sz="3600" b="1" dirty="0"/>
              <a:t>Points to remember with critical writing</a:t>
            </a:r>
          </a:p>
        </p:txBody>
      </p:sp>
      <p:sp>
        <p:nvSpPr>
          <p:cNvPr id="3" name="Content Placeholder 2">
            <a:extLst>
              <a:ext uri="{FF2B5EF4-FFF2-40B4-BE49-F238E27FC236}">
                <a16:creationId xmlns:a16="http://schemas.microsoft.com/office/drawing/2014/main" id="{18796595-29A9-412E-9232-894F9C096D22}"/>
              </a:ext>
            </a:extLst>
          </p:cNvPr>
          <p:cNvSpPr>
            <a:spLocks noGrp="1"/>
          </p:cNvSpPr>
          <p:nvPr>
            <p:ph idx="1"/>
          </p:nvPr>
        </p:nvSpPr>
        <p:spPr>
          <a:xfrm>
            <a:off x="498376" y="2191701"/>
            <a:ext cx="8147248" cy="4094584"/>
          </a:xfrm>
        </p:spPr>
        <p:txBody>
          <a:bodyPr rtlCol="0">
            <a:normAutofit/>
          </a:bodyPr>
          <a:lstStyle/>
          <a:p>
            <a:pPr marL="0" indent="0" eaLnBrk="1" fontAlgn="auto" hangingPunct="1">
              <a:spcAft>
                <a:spcPts val="0"/>
              </a:spcAft>
              <a:buFont typeface="Arial"/>
              <a:buNone/>
              <a:defRPr/>
            </a:pPr>
            <a:r>
              <a:rPr lang="en-US" dirty="0"/>
              <a:t>Check that you have:</a:t>
            </a:r>
          </a:p>
          <a:p>
            <a:pPr eaLnBrk="1" fontAlgn="auto" hangingPunct="1">
              <a:spcAft>
                <a:spcPts val="0"/>
              </a:spcAft>
              <a:buFont typeface="Wingdings" pitchFamily="2" charset="2"/>
              <a:buChar char="ü"/>
              <a:defRPr/>
            </a:pPr>
            <a:r>
              <a:rPr lang="en-US" dirty="0">
                <a:solidFill>
                  <a:schemeClr val="accent1"/>
                </a:solidFill>
              </a:rPr>
              <a:t>Addressed your task fully</a:t>
            </a:r>
          </a:p>
          <a:p>
            <a:pPr eaLnBrk="1" fontAlgn="auto" hangingPunct="1">
              <a:spcAft>
                <a:spcPts val="0"/>
              </a:spcAft>
              <a:buFont typeface="Wingdings" pitchFamily="2" charset="2"/>
              <a:buChar char="ü"/>
              <a:defRPr/>
            </a:pPr>
            <a:r>
              <a:rPr lang="en-US" dirty="0">
                <a:solidFill>
                  <a:schemeClr val="accent6">
                    <a:lumMod val="75000"/>
                  </a:schemeClr>
                </a:solidFill>
              </a:rPr>
              <a:t>Introduced your work clearly</a:t>
            </a:r>
          </a:p>
          <a:p>
            <a:pPr eaLnBrk="1" fontAlgn="auto" hangingPunct="1">
              <a:spcAft>
                <a:spcPts val="0"/>
              </a:spcAft>
              <a:buFont typeface="Wingdings" pitchFamily="2" charset="2"/>
              <a:buChar char="ü"/>
              <a:defRPr/>
            </a:pPr>
            <a:r>
              <a:rPr lang="en-US" dirty="0" err="1">
                <a:solidFill>
                  <a:srgbClr val="C00000"/>
                </a:solidFill>
              </a:rPr>
              <a:t>Organised</a:t>
            </a:r>
            <a:r>
              <a:rPr lang="en-US" dirty="0">
                <a:solidFill>
                  <a:srgbClr val="C00000"/>
                </a:solidFill>
              </a:rPr>
              <a:t> your ideas effectively</a:t>
            </a:r>
          </a:p>
          <a:p>
            <a:pPr eaLnBrk="1" fontAlgn="auto" hangingPunct="1">
              <a:spcAft>
                <a:spcPts val="0"/>
              </a:spcAft>
              <a:buFont typeface="Wingdings" pitchFamily="2" charset="2"/>
              <a:buChar char="ü"/>
              <a:defRPr/>
            </a:pPr>
            <a:r>
              <a:rPr lang="en-US" dirty="0">
                <a:solidFill>
                  <a:srgbClr val="7030A0"/>
                </a:solidFill>
              </a:rPr>
              <a:t>Provided evidence to support your claims </a:t>
            </a:r>
          </a:p>
          <a:p>
            <a:pPr eaLnBrk="1" fontAlgn="auto" hangingPunct="1">
              <a:spcAft>
                <a:spcPts val="0"/>
              </a:spcAft>
              <a:buFont typeface="Wingdings" pitchFamily="2" charset="2"/>
              <a:buChar char="ü"/>
              <a:defRPr/>
            </a:pPr>
            <a:r>
              <a:rPr lang="en-US" dirty="0">
                <a:solidFill>
                  <a:schemeClr val="accent1"/>
                </a:solidFill>
              </a:rPr>
              <a:t>Evaluated the evidence you use</a:t>
            </a:r>
          </a:p>
          <a:p>
            <a:pPr eaLnBrk="1" fontAlgn="auto" hangingPunct="1">
              <a:spcAft>
                <a:spcPts val="0"/>
              </a:spcAft>
              <a:buFont typeface="Wingdings" pitchFamily="2" charset="2"/>
              <a:buChar char="ü"/>
              <a:defRPr/>
            </a:pPr>
            <a:r>
              <a:rPr lang="en-US" dirty="0">
                <a:solidFill>
                  <a:schemeClr val="accent6">
                    <a:lumMod val="75000"/>
                  </a:schemeClr>
                </a:solidFill>
              </a:rPr>
              <a:t>Concluded your work effectively. </a:t>
            </a:r>
          </a:p>
          <a:p>
            <a:pPr eaLnBrk="1" fontAlgn="auto" hangingPunct="1">
              <a:spcAft>
                <a:spcPts val="0"/>
              </a:spcAft>
              <a:buFont typeface="Arial"/>
              <a:buChar char="•"/>
              <a:defRPr/>
            </a:pPr>
            <a:endParaRPr lang="en-US" dirty="0"/>
          </a:p>
        </p:txBody>
      </p:sp>
      <p:pic>
        <p:nvPicPr>
          <p:cNvPr id="2" name="Picture 1">
            <a:extLst>
              <a:ext uri="{FF2B5EF4-FFF2-40B4-BE49-F238E27FC236}">
                <a16:creationId xmlns:a16="http://schemas.microsoft.com/office/drawing/2014/main" id="{684368BC-8D52-DD4B-ACE1-C35B58649423}"/>
              </a:ext>
            </a:extLst>
          </p:cNvPr>
          <p:cNvPicPr>
            <a:picLocks noChangeAspect="1"/>
          </p:cNvPicPr>
          <p:nvPr/>
        </p:nvPicPr>
        <p:blipFill>
          <a:blip r:embed="rId3"/>
          <a:stretch>
            <a:fillRect/>
          </a:stretch>
        </p:blipFill>
        <p:spPr>
          <a:xfrm>
            <a:off x="7543800" y="3937310"/>
            <a:ext cx="1143000" cy="1905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6BFAB59C-BD6F-4ED7-96EB-8F5221FE3369}"/>
              </a:ext>
            </a:extLst>
          </p:cNvPr>
          <p:cNvSpPr>
            <a:spLocks noGrp="1"/>
          </p:cNvSpPr>
          <p:nvPr>
            <p:ph type="title"/>
          </p:nvPr>
        </p:nvSpPr>
        <p:spPr>
          <a:xfrm>
            <a:off x="420342" y="872625"/>
            <a:ext cx="8303315" cy="1307396"/>
          </a:xfrm>
        </p:spPr>
        <p:txBody>
          <a:bodyPr>
            <a:normAutofit/>
          </a:bodyPr>
          <a:lstStyle/>
          <a:p>
            <a:pPr algn="ctr"/>
            <a:r>
              <a:rPr lang="en-SG" sz="4000" b="1" u="sng" dirty="0">
                <a:latin typeface="+mn-lt"/>
                <a:cs typeface="Times New Roman" panose="02020603050405020304" pitchFamily="18" charset="0"/>
              </a:rPr>
              <a:t>Aventis - Vision, Mission and Organisation Values</a:t>
            </a:r>
            <a:endParaRPr lang="en-US" sz="4000" b="1" u="sng" dirty="0">
              <a:latin typeface="+mn-lt"/>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3D8977F0-16C1-4676-8315-8B899A5347FC}"/>
              </a:ext>
            </a:extLst>
          </p:cNvPr>
          <p:cNvGraphicFramePr>
            <a:graphicFrameLocks noGrp="1"/>
          </p:cNvGraphicFramePr>
          <p:nvPr>
            <p:ph idx="1"/>
            <p:extLst>
              <p:ext uri="{D42A27DB-BD31-4B8C-83A1-F6EECF244321}">
                <p14:modId xmlns:p14="http://schemas.microsoft.com/office/powerpoint/2010/main" val="4114073190"/>
              </p:ext>
            </p:extLst>
          </p:nvPr>
        </p:nvGraphicFramePr>
        <p:xfrm>
          <a:off x="38100" y="2114551"/>
          <a:ext cx="9105900" cy="4743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09401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turners PP presentation SEP 20185.jpg">
            <a:extLst>
              <a:ext uri="{FF2B5EF4-FFF2-40B4-BE49-F238E27FC236}">
                <a16:creationId xmlns:a16="http://schemas.microsoft.com/office/drawing/2014/main" id="{238431F0-F907-4062-81AE-1A6A9422B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6866" name="Title 1">
            <a:extLst>
              <a:ext uri="{FF2B5EF4-FFF2-40B4-BE49-F238E27FC236}">
                <a16:creationId xmlns:a16="http://schemas.microsoft.com/office/drawing/2014/main" id="{55541166-5C56-4D40-9D86-2CBB900A579C}"/>
              </a:ext>
            </a:extLst>
          </p:cNvPr>
          <p:cNvSpPr>
            <a:spLocks noGrp="1" noChangeArrowheads="1"/>
          </p:cNvSpPr>
          <p:nvPr>
            <p:ph type="title"/>
          </p:nvPr>
        </p:nvSpPr>
        <p:spPr>
          <a:xfrm>
            <a:off x="628650" y="1113355"/>
            <a:ext cx="7886700" cy="1325563"/>
          </a:xfrm>
        </p:spPr>
        <p:txBody>
          <a:bodyPr/>
          <a:lstStyle/>
          <a:p>
            <a:pPr eaLnBrk="1" hangingPunct="1"/>
            <a:r>
              <a:rPr lang="en-GB" altLang="en-US" b="1" dirty="0"/>
              <a:t>Referencing</a:t>
            </a:r>
          </a:p>
        </p:txBody>
      </p:sp>
      <p:sp>
        <p:nvSpPr>
          <p:cNvPr id="3" name="Content Placeholder 2">
            <a:extLst>
              <a:ext uri="{FF2B5EF4-FFF2-40B4-BE49-F238E27FC236}">
                <a16:creationId xmlns:a16="http://schemas.microsoft.com/office/drawing/2014/main" id="{A21797C2-9E0A-4FBD-8985-3EF22A066BA8}"/>
              </a:ext>
            </a:extLst>
          </p:cNvPr>
          <p:cNvSpPr>
            <a:spLocks noGrp="1"/>
          </p:cNvSpPr>
          <p:nvPr>
            <p:ph idx="1"/>
          </p:nvPr>
        </p:nvSpPr>
        <p:spPr>
          <a:xfrm>
            <a:off x="628650" y="2438918"/>
            <a:ext cx="7886700" cy="1980163"/>
          </a:xfrm>
        </p:spPr>
        <p:txBody>
          <a:bodyPr rtlCol="0">
            <a:normAutofit/>
          </a:bodyPr>
          <a:lstStyle/>
          <a:p>
            <a:pPr marL="0" indent="0" eaLnBrk="1" fontAlgn="auto" hangingPunct="1">
              <a:spcAft>
                <a:spcPts val="0"/>
              </a:spcAft>
              <a:buFont typeface="Arial"/>
              <a:buNone/>
              <a:defRPr/>
            </a:pPr>
            <a:r>
              <a:rPr lang="en-GB" dirty="0"/>
              <a:t> Referencing involves two key elements: </a:t>
            </a:r>
          </a:p>
          <a:p>
            <a:pPr eaLnBrk="1" fontAlgn="auto" hangingPunct="1">
              <a:spcAft>
                <a:spcPts val="0"/>
              </a:spcAft>
              <a:buFont typeface="Arial"/>
              <a:buChar char="•"/>
              <a:defRPr/>
            </a:pPr>
            <a:r>
              <a:rPr lang="en-GB" b="1" dirty="0">
                <a:solidFill>
                  <a:srgbClr val="7030A0"/>
                </a:solidFill>
              </a:rPr>
              <a:t>Citations </a:t>
            </a:r>
            <a:r>
              <a:rPr lang="en-GB" dirty="0">
                <a:solidFill>
                  <a:srgbClr val="7030A0"/>
                </a:solidFill>
              </a:rPr>
              <a:t>(Quoting and Paraphrasing) </a:t>
            </a:r>
          </a:p>
          <a:p>
            <a:pPr eaLnBrk="1" fontAlgn="auto" hangingPunct="1">
              <a:spcAft>
                <a:spcPts val="0"/>
              </a:spcAft>
              <a:buFont typeface="Arial"/>
              <a:buChar char="•"/>
              <a:defRPr/>
            </a:pPr>
            <a:r>
              <a:rPr lang="en-GB" b="1" dirty="0">
                <a:solidFill>
                  <a:schemeClr val="accent2">
                    <a:lumMod val="75000"/>
                  </a:schemeClr>
                </a:solidFill>
              </a:rPr>
              <a:t>Bibliography/Cited Works/Reference List </a:t>
            </a:r>
            <a:endParaRPr lang="en-GB" dirty="0">
              <a:solidFill>
                <a:schemeClr val="accent2">
                  <a:lumMod val="75000"/>
                </a:schemeClr>
              </a:solidFill>
            </a:endParaRPr>
          </a:p>
          <a:p>
            <a:pPr eaLnBrk="1" fontAlgn="auto" hangingPunct="1">
              <a:spcAft>
                <a:spcPts val="0"/>
              </a:spcAft>
              <a:buFont typeface="Arial"/>
              <a:buChar char="•"/>
              <a:defRPr/>
            </a:pPr>
            <a:endParaRPr lang="en-GB"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turners PP presentation SEP 20185.jpg">
            <a:extLst>
              <a:ext uri="{FF2B5EF4-FFF2-40B4-BE49-F238E27FC236}">
                <a16:creationId xmlns:a16="http://schemas.microsoft.com/office/drawing/2014/main" id="{0EE59B34-35C0-482A-ACF2-BC156DCB1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7890" name="Title 1">
            <a:extLst>
              <a:ext uri="{FF2B5EF4-FFF2-40B4-BE49-F238E27FC236}">
                <a16:creationId xmlns:a16="http://schemas.microsoft.com/office/drawing/2014/main" id="{326319E2-4197-4BE0-8381-20AC7D295C8F}"/>
              </a:ext>
            </a:extLst>
          </p:cNvPr>
          <p:cNvSpPr>
            <a:spLocks noGrp="1" noChangeArrowheads="1"/>
          </p:cNvSpPr>
          <p:nvPr>
            <p:ph type="title"/>
          </p:nvPr>
        </p:nvSpPr>
        <p:spPr>
          <a:xfrm>
            <a:off x="457200" y="1213194"/>
            <a:ext cx="8229600" cy="1143001"/>
          </a:xfrm>
        </p:spPr>
        <p:txBody>
          <a:bodyPr/>
          <a:lstStyle/>
          <a:p>
            <a:pPr eaLnBrk="1" hangingPunct="1"/>
            <a:r>
              <a:rPr lang="en-GB" altLang="en-US" b="1" dirty="0">
                <a:solidFill>
                  <a:srgbClr val="7030A0"/>
                </a:solidFill>
              </a:rPr>
              <a:t>Citations</a:t>
            </a:r>
          </a:p>
        </p:txBody>
      </p:sp>
      <p:sp>
        <p:nvSpPr>
          <p:cNvPr id="37891" name="Content Placeholder 2">
            <a:extLst>
              <a:ext uri="{FF2B5EF4-FFF2-40B4-BE49-F238E27FC236}">
                <a16:creationId xmlns:a16="http://schemas.microsoft.com/office/drawing/2014/main" id="{AC1110B5-3EA7-4453-B63D-28F7B99A2EB0}"/>
              </a:ext>
            </a:extLst>
          </p:cNvPr>
          <p:cNvSpPr>
            <a:spLocks noGrp="1" noChangeArrowheads="1"/>
          </p:cNvSpPr>
          <p:nvPr>
            <p:ph idx="1"/>
          </p:nvPr>
        </p:nvSpPr>
        <p:spPr>
          <a:xfrm>
            <a:off x="457200" y="2208662"/>
            <a:ext cx="8229600" cy="2600117"/>
          </a:xfrm>
        </p:spPr>
        <p:txBody>
          <a:bodyPr/>
          <a:lstStyle/>
          <a:p>
            <a:pPr marL="0" indent="0" eaLnBrk="1" hangingPunct="1">
              <a:buFont typeface="Arial" panose="020B0604020202020204" pitchFamily="34" charset="0"/>
              <a:buNone/>
            </a:pPr>
            <a:r>
              <a:rPr lang="en-GB" altLang="en-US" sz="2000" b="1" dirty="0"/>
              <a:t>Paraphrasing </a:t>
            </a:r>
            <a:endParaRPr lang="en-GB" altLang="en-US" sz="2000" dirty="0"/>
          </a:p>
          <a:p>
            <a:pPr marL="0" indent="0" eaLnBrk="1" hangingPunct="1">
              <a:buFont typeface="Arial" panose="020B0604020202020204" pitchFamily="34" charset="0"/>
              <a:buNone/>
            </a:pPr>
            <a:r>
              <a:rPr lang="en-GB" altLang="en-US" sz="2000" dirty="0"/>
              <a:t>When you include the arguments, ideas, or theories of anyone other than yourself in your work and put them into your own words, this is called paraphrasing. Whenever you paraphrase you need to acknowledge the source you obtained the information from. </a:t>
            </a:r>
          </a:p>
          <a:p>
            <a:pPr marL="0" indent="0" eaLnBrk="1" hangingPunct="1">
              <a:buFont typeface="Arial" panose="020B0604020202020204" pitchFamily="34" charset="0"/>
              <a:buNone/>
            </a:pPr>
            <a:r>
              <a:rPr lang="en-GB" altLang="en-US" sz="2000" dirty="0">
                <a:solidFill>
                  <a:srgbClr val="FF0000"/>
                </a:solidFill>
              </a:rPr>
              <a:t>For example:  </a:t>
            </a:r>
            <a:r>
              <a:rPr lang="en-GB" altLang="en-US" sz="2000" u="sng" dirty="0">
                <a:solidFill>
                  <a:srgbClr val="FF0000"/>
                </a:solidFill>
              </a:rPr>
              <a:t>Robson and Robson (2015)</a:t>
            </a:r>
            <a:r>
              <a:rPr lang="en-GB" altLang="en-US" sz="2000" dirty="0">
                <a:solidFill>
                  <a:srgbClr val="FF0000"/>
                </a:solidFill>
              </a:rPr>
              <a:t> showed in their research that individual variables were more important than organisational ones.</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turners PP presentation SEP 20185.jpg">
            <a:extLst>
              <a:ext uri="{FF2B5EF4-FFF2-40B4-BE49-F238E27FC236}">
                <a16:creationId xmlns:a16="http://schemas.microsoft.com/office/drawing/2014/main" id="{F43C58BB-6ABE-4E51-93CA-77B6AE54D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8914" name="Content Placeholder 2">
            <a:extLst>
              <a:ext uri="{FF2B5EF4-FFF2-40B4-BE49-F238E27FC236}">
                <a16:creationId xmlns:a16="http://schemas.microsoft.com/office/drawing/2014/main" id="{5E914259-AE58-456F-840A-0788B6C37B80}"/>
              </a:ext>
            </a:extLst>
          </p:cNvPr>
          <p:cNvSpPr>
            <a:spLocks noGrp="1" noChangeArrowheads="1"/>
          </p:cNvSpPr>
          <p:nvPr>
            <p:ph idx="1"/>
          </p:nvPr>
        </p:nvSpPr>
        <p:spPr>
          <a:xfrm>
            <a:off x="457200" y="1528530"/>
            <a:ext cx="8229600" cy="3456384"/>
          </a:xfrm>
        </p:spPr>
        <p:txBody>
          <a:bodyPr/>
          <a:lstStyle/>
          <a:p>
            <a:pPr marL="0" indent="0" eaLnBrk="1" hangingPunct="1">
              <a:buFont typeface="Arial" panose="020B0604020202020204" pitchFamily="34" charset="0"/>
              <a:buNone/>
            </a:pPr>
            <a:r>
              <a:rPr lang="en-GB" altLang="en-US" sz="2000" b="1" dirty="0"/>
              <a:t>Quoting </a:t>
            </a:r>
            <a:endParaRPr lang="en-GB" altLang="en-US" sz="2000" dirty="0"/>
          </a:p>
          <a:p>
            <a:pPr marL="0" indent="0" eaLnBrk="1" hangingPunct="1">
              <a:buFont typeface="Arial" panose="020B0604020202020204" pitchFamily="34" charset="0"/>
              <a:buNone/>
            </a:pPr>
            <a:r>
              <a:rPr lang="en-GB" altLang="en-US" sz="2000" dirty="0"/>
              <a:t>You may be more familiar with this element of referencing. When you include the exact words of someone else’s work in your essay you are quoting. You must indicate that the words you are using are not your own. To do this, use </a:t>
            </a:r>
            <a:r>
              <a:rPr lang="en-GB" altLang="en-US" sz="2000" b="1" dirty="0"/>
              <a:t>‘single inverted commas’ </a:t>
            </a:r>
            <a:r>
              <a:rPr lang="en-GB" altLang="en-US" sz="2000" dirty="0"/>
              <a:t>around the words you are quoting (“speech marks” are usually used for quoting direct speech). </a:t>
            </a:r>
          </a:p>
          <a:p>
            <a:pPr marL="0" indent="0" eaLnBrk="1" hangingPunct="1">
              <a:buFont typeface="Arial" panose="020B0604020202020204" pitchFamily="34" charset="0"/>
              <a:buNone/>
            </a:pPr>
            <a:r>
              <a:rPr lang="en-GB" altLang="en-US" sz="2000" dirty="0">
                <a:solidFill>
                  <a:srgbClr val="FF0000"/>
                </a:solidFill>
              </a:rPr>
              <a:t>For example: </a:t>
            </a:r>
            <a:r>
              <a:rPr lang="en-GB" altLang="en-US" sz="2000" u="sng" dirty="0">
                <a:solidFill>
                  <a:srgbClr val="FF0000"/>
                </a:solidFill>
              </a:rPr>
              <a:t>Robson and Robson (2015: 10) </a:t>
            </a:r>
            <a:r>
              <a:rPr lang="en-GB" altLang="en-US" sz="2000" dirty="0">
                <a:solidFill>
                  <a:srgbClr val="FF0000"/>
                </a:solidFill>
              </a:rPr>
              <a:t>concluded “</a:t>
            </a:r>
            <a:r>
              <a:rPr lang="en-GB" altLang="en-US" sz="2000" i="1" dirty="0">
                <a:solidFill>
                  <a:srgbClr val="FF0000"/>
                </a:solidFill>
              </a:rPr>
              <a:t>Predictors of continuation intention in this UK public context display much greater concentration on the individual”.</a:t>
            </a:r>
          </a:p>
          <a:p>
            <a:pPr marL="0" indent="0" eaLnBrk="1" hangingPunct="1">
              <a:buFont typeface="Arial" panose="020B0604020202020204" pitchFamily="34" charset="0"/>
              <a:buNone/>
            </a:pPr>
            <a:endParaRPr lang="en-GB" altLang="en-US" sz="280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turners PP presentation SEP 20185.jpg">
            <a:extLst>
              <a:ext uri="{FF2B5EF4-FFF2-40B4-BE49-F238E27FC236}">
                <a16:creationId xmlns:a16="http://schemas.microsoft.com/office/drawing/2014/main" id="{3850A3F9-15D3-480B-868C-8C39856AC8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Title 1">
            <a:extLst>
              <a:ext uri="{FF2B5EF4-FFF2-40B4-BE49-F238E27FC236}">
                <a16:creationId xmlns:a16="http://schemas.microsoft.com/office/drawing/2014/main" id="{1CA0937A-1233-4DB7-ADBF-6726194A61D8}"/>
              </a:ext>
            </a:extLst>
          </p:cNvPr>
          <p:cNvSpPr>
            <a:spLocks noGrp="1" noChangeArrowheads="1"/>
          </p:cNvSpPr>
          <p:nvPr>
            <p:ph type="title"/>
          </p:nvPr>
        </p:nvSpPr>
        <p:spPr>
          <a:xfrm>
            <a:off x="158018" y="1070649"/>
            <a:ext cx="8827963" cy="1143000"/>
          </a:xfrm>
        </p:spPr>
        <p:txBody>
          <a:bodyPr/>
          <a:lstStyle/>
          <a:p>
            <a:pPr eaLnBrk="1" hangingPunct="1"/>
            <a:r>
              <a:rPr lang="en-GB" altLang="en-US" sz="3000" b="1" dirty="0"/>
              <a:t>Presenting your quotations/paraphrasing in your work</a:t>
            </a:r>
          </a:p>
        </p:txBody>
      </p:sp>
      <p:sp>
        <p:nvSpPr>
          <p:cNvPr id="39939" name="Content Placeholder 2">
            <a:extLst>
              <a:ext uri="{FF2B5EF4-FFF2-40B4-BE49-F238E27FC236}">
                <a16:creationId xmlns:a16="http://schemas.microsoft.com/office/drawing/2014/main" id="{F848F205-B023-4697-A0B8-E4CB5263BABD}"/>
              </a:ext>
            </a:extLst>
          </p:cNvPr>
          <p:cNvSpPr>
            <a:spLocks noGrp="1" noChangeArrowheads="1"/>
          </p:cNvSpPr>
          <p:nvPr>
            <p:ph idx="1"/>
          </p:nvPr>
        </p:nvSpPr>
        <p:spPr>
          <a:xfrm>
            <a:off x="430395" y="1928596"/>
            <a:ext cx="8229600" cy="4525962"/>
          </a:xfrm>
        </p:spPr>
        <p:txBody>
          <a:bodyPr/>
          <a:lstStyle/>
          <a:p>
            <a:pPr marL="0" indent="0" eaLnBrk="1" hangingPunct="1">
              <a:buFont typeface="Arial" panose="020B0604020202020204" pitchFamily="34" charset="0"/>
              <a:buNone/>
            </a:pPr>
            <a:r>
              <a:rPr lang="en-GB" altLang="en-US" sz="2400" dirty="0"/>
              <a:t>Depends on source of reference:</a:t>
            </a:r>
          </a:p>
          <a:p>
            <a:pPr marL="0" indent="0" eaLnBrk="1" hangingPunct="1">
              <a:buFont typeface="Arial" panose="020B0604020202020204" pitchFamily="34" charset="0"/>
              <a:buNone/>
            </a:pPr>
            <a:endParaRPr lang="en-GB" altLang="en-US" dirty="0"/>
          </a:p>
        </p:txBody>
      </p:sp>
      <p:graphicFrame>
        <p:nvGraphicFramePr>
          <p:cNvPr id="4" name="Table 3">
            <a:extLst>
              <a:ext uri="{FF2B5EF4-FFF2-40B4-BE49-F238E27FC236}">
                <a16:creationId xmlns:a16="http://schemas.microsoft.com/office/drawing/2014/main" id="{A55240D8-EDE9-4D9E-A0F3-9BF8FA237AEA}"/>
              </a:ext>
            </a:extLst>
          </p:cNvPr>
          <p:cNvGraphicFramePr>
            <a:graphicFrameLocks noGrp="1"/>
          </p:cNvGraphicFramePr>
          <p:nvPr/>
        </p:nvGraphicFramePr>
        <p:xfrm>
          <a:off x="430395" y="2379433"/>
          <a:ext cx="8550274" cy="2651540"/>
        </p:xfrm>
        <a:graphic>
          <a:graphicData uri="http://schemas.openxmlformats.org/drawingml/2006/table">
            <a:tbl>
              <a:tblPr firstRow="1" bandRow="1">
                <a:tableStyleId>{5C22544A-7EE6-4342-B048-85BDC9FD1C3A}</a:tableStyleId>
              </a:tblPr>
              <a:tblGrid>
                <a:gridCol w="2417519">
                  <a:extLst>
                    <a:ext uri="{9D8B030D-6E8A-4147-A177-3AD203B41FA5}">
                      <a16:colId xmlns:a16="http://schemas.microsoft.com/office/drawing/2014/main" val="20000"/>
                    </a:ext>
                  </a:extLst>
                </a:gridCol>
                <a:gridCol w="3282664">
                  <a:extLst>
                    <a:ext uri="{9D8B030D-6E8A-4147-A177-3AD203B41FA5}">
                      <a16:colId xmlns:a16="http://schemas.microsoft.com/office/drawing/2014/main" val="20001"/>
                    </a:ext>
                  </a:extLst>
                </a:gridCol>
                <a:gridCol w="2850091">
                  <a:extLst>
                    <a:ext uri="{9D8B030D-6E8A-4147-A177-3AD203B41FA5}">
                      <a16:colId xmlns:a16="http://schemas.microsoft.com/office/drawing/2014/main" val="20002"/>
                    </a:ext>
                  </a:extLst>
                </a:gridCol>
              </a:tblGrid>
              <a:tr h="236912">
                <a:tc>
                  <a:txBody>
                    <a:bodyPr/>
                    <a:lstStyle/>
                    <a:p>
                      <a:r>
                        <a:rPr lang="en-GB" sz="1800" dirty="0"/>
                        <a:t>Source</a:t>
                      </a:r>
                    </a:p>
                  </a:txBody>
                  <a:tcPr marL="91436" marR="91436" marT="45698" marB="45698"/>
                </a:tc>
                <a:tc>
                  <a:txBody>
                    <a:bodyPr/>
                    <a:lstStyle/>
                    <a:p>
                      <a:r>
                        <a:rPr lang="en-GB" sz="1800" dirty="0"/>
                        <a:t>Quotation</a:t>
                      </a:r>
                    </a:p>
                  </a:txBody>
                  <a:tcPr marL="91436" marR="91436" marT="45698" marB="45698"/>
                </a:tc>
                <a:tc>
                  <a:txBody>
                    <a:bodyPr/>
                    <a:lstStyle/>
                    <a:p>
                      <a:r>
                        <a:rPr lang="en-GB" sz="1800" dirty="0"/>
                        <a:t>Paraphrase</a:t>
                      </a:r>
                    </a:p>
                  </a:txBody>
                  <a:tcPr marL="91436" marR="91436" marT="45698" marB="45698"/>
                </a:tc>
                <a:extLst>
                  <a:ext uri="{0D108BD9-81ED-4DB2-BD59-A6C34878D82A}">
                    <a16:rowId xmlns:a16="http://schemas.microsoft.com/office/drawing/2014/main" val="10000"/>
                  </a:ext>
                </a:extLst>
              </a:tr>
              <a:tr h="236912">
                <a:tc>
                  <a:txBody>
                    <a:bodyPr/>
                    <a:lstStyle/>
                    <a:p>
                      <a:r>
                        <a:rPr lang="en-GB" sz="1800" dirty="0"/>
                        <a:t>Book with author(s)</a:t>
                      </a:r>
                    </a:p>
                  </a:txBody>
                  <a:tcPr marL="91436" marR="91436" marT="45698" marB="45698"/>
                </a:tc>
                <a:tc rowSpan="3">
                  <a:txBody>
                    <a:bodyPr/>
                    <a:lstStyle/>
                    <a:p>
                      <a:r>
                        <a:rPr lang="en-GB" sz="1800" dirty="0"/>
                        <a:t>(Surname(s), Year: Page no)</a:t>
                      </a:r>
                    </a:p>
                    <a:p>
                      <a:r>
                        <a:rPr lang="en-GB" sz="1800" dirty="0"/>
                        <a:t>e.g. Burn</a:t>
                      </a:r>
                      <a:r>
                        <a:rPr lang="en-GB" sz="1800" baseline="0" dirty="0"/>
                        <a:t> and Brunt (2016:18)</a:t>
                      </a:r>
                      <a:endParaRPr lang="en-GB" sz="1800" dirty="0"/>
                    </a:p>
                    <a:p>
                      <a:endParaRPr lang="en-GB" sz="1800" dirty="0"/>
                    </a:p>
                  </a:txBody>
                  <a:tcPr marL="91436" marR="91436" marT="45698" marB="45698" anchor="ctr"/>
                </a:tc>
                <a:tc rowSpan="3">
                  <a:txBody>
                    <a:bodyPr/>
                    <a:lstStyle/>
                    <a:p>
                      <a:r>
                        <a:rPr lang="en-GB" sz="1800" dirty="0"/>
                        <a:t>(Surname(s), year)</a:t>
                      </a:r>
                    </a:p>
                    <a:p>
                      <a:r>
                        <a:rPr lang="en-GB" sz="1800" dirty="0"/>
                        <a:t>e.g. Burn and Brunt (2016)</a:t>
                      </a:r>
                    </a:p>
                    <a:p>
                      <a:endParaRPr lang="en-GB" sz="1800" dirty="0"/>
                    </a:p>
                  </a:txBody>
                  <a:tcPr marL="91436" marR="91436" marT="45698" marB="45698" anchor="ctr"/>
                </a:tc>
                <a:extLst>
                  <a:ext uri="{0D108BD9-81ED-4DB2-BD59-A6C34878D82A}">
                    <a16:rowId xmlns:a16="http://schemas.microsoft.com/office/drawing/2014/main" val="10001"/>
                  </a:ext>
                </a:extLst>
              </a:tr>
              <a:tr h="236912">
                <a:tc>
                  <a:txBody>
                    <a:bodyPr/>
                    <a:lstStyle/>
                    <a:p>
                      <a:r>
                        <a:rPr lang="en-GB" sz="1800" dirty="0"/>
                        <a:t>Journal</a:t>
                      </a:r>
                      <a:r>
                        <a:rPr lang="en-GB" sz="1800" baseline="0" dirty="0"/>
                        <a:t> article</a:t>
                      </a:r>
                      <a:endParaRPr lang="en-GB" sz="1800" dirty="0"/>
                    </a:p>
                  </a:txBody>
                  <a:tcPr marL="91436" marR="91436" marT="45698" marB="45698"/>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10002"/>
                  </a:ext>
                </a:extLst>
              </a:tr>
              <a:tr h="236912">
                <a:tc>
                  <a:txBody>
                    <a:bodyPr/>
                    <a:lstStyle/>
                    <a:p>
                      <a:r>
                        <a:rPr lang="en-GB" sz="1800" dirty="0"/>
                        <a:t>Online journal article</a:t>
                      </a:r>
                    </a:p>
                  </a:txBody>
                  <a:tcPr marL="91436" marR="91436" marT="45698" marB="45698"/>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10003"/>
                  </a:ext>
                </a:extLst>
              </a:tr>
              <a:tr h="770028">
                <a:tc>
                  <a:txBody>
                    <a:bodyPr/>
                    <a:lstStyle/>
                    <a:p>
                      <a:r>
                        <a:rPr lang="en-GB" sz="1800" dirty="0"/>
                        <a:t>Website</a:t>
                      </a:r>
                    </a:p>
                  </a:txBody>
                  <a:tcPr marL="91436" marR="91436" marT="45698" marB="45698"/>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i="0" u="none" strike="noStrike" kern="1200" baseline="0" dirty="0">
                          <a:solidFill>
                            <a:schemeClr val="dk1"/>
                          </a:solidFill>
                          <a:latin typeface="+mn-lt"/>
                          <a:ea typeface="+mn-ea"/>
                          <a:cs typeface="+mn-cs"/>
                        </a:rPr>
                        <a:t>(Surname/Corporate author, </a:t>
                      </a:r>
                      <a:r>
                        <a:rPr lang="en-GB" sz="1800" b="1" i="0" u="none" strike="noStrike" kern="1200" baseline="0" dirty="0" err="1">
                          <a:solidFill>
                            <a:schemeClr val="dk1"/>
                          </a:solidFill>
                          <a:latin typeface="+mn-lt"/>
                          <a:ea typeface="+mn-ea"/>
                          <a:cs typeface="+mn-cs"/>
                        </a:rPr>
                        <a:t>Year:Page</a:t>
                      </a:r>
                      <a:r>
                        <a:rPr lang="en-GB" sz="1800" b="1" i="0" u="none" strike="noStrike" kern="1200" baseline="0" dirty="0">
                          <a:solidFill>
                            <a:schemeClr val="dk1"/>
                          </a:solidFill>
                          <a:latin typeface="+mn-lt"/>
                          <a:ea typeface="+mn-ea"/>
                          <a:cs typeface="+mn-cs"/>
                        </a:rPr>
                        <a:t> - if available) </a:t>
                      </a:r>
                      <a:r>
                        <a:rPr lang="en-GB" sz="1800" b="0" i="0" u="none" strike="noStrike" kern="1200" baseline="0" dirty="0">
                          <a:solidFill>
                            <a:schemeClr val="dk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e.g. CIPD (2016)</a:t>
                      </a:r>
                    </a:p>
                    <a:p>
                      <a:endParaRPr lang="en-GB" sz="1800" dirty="0"/>
                    </a:p>
                  </a:txBody>
                  <a:tcPr marL="91436" marR="91436" marT="45698" marB="45698"/>
                </a:tc>
                <a:tc>
                  <a:txBody>
                    <a:bodyPr/>
                    <a:lstStyle/>
                    <a:p>
                      <a:r>
                        <a:rPr lang="en-GB" sz="1800" b="1" i="0" u="none" strike="noStrike" kern="1200" baseline="0" dirty="0">
                          <a:solidFill>
                            <a:schemeClr val="dk1"/>
                          </a:solidFill>
                          <a:latin typeface="+mn-lt"/>
                          <a:ea typeface="+mn-ea"/>
                          <a:cs typeface="+mn-cs"/>
                        </a:rPr>
                        <a:t>Paraphrase: (Surname/Corporate author, Year) </a:t>
                      </a:r>
                      <a:endParaRPr lang="en-GB" sz="1800" b="0" i="0" u="none" strike="noStrike" kern="1200" baseline="0" dirty="0">
                        <a:solidFill>
                          <a:schemeClr val="dk1"/>
                        </a:solidFill>
                        <a:latin typeface="+mn-lt"/>
                        <a:ea typeface="+mn-ea"/>
                        <a:cs typeface="+mn-cs"/>
                      </a:endParaRPr>
                    </a:p>
                    <a:p>
                      <a:r>
                        <a:rPr lang="en-GB" sz="1800" b="0" i="0" u="none" strike="noStrike" kern="1200" baseline="0" dirty="0">
                          <a:solidFill>
                            <a:schemeClr val="dk1"/>
                          </a:solidFill>
                          <a:latin typeface="+mn-lt"/>
                          <a:ea typeface="+mn-ea"/>
                          <a:cs typeface="+mn-cs"/>
                        </a:rPr>
                        <a:t>e.g. CIPD (2016)</a:t>
                      </a:r>
                      <a:endParaRPr lang="en-GB" sz="1800" dirty="0"/>
                    </a:p>
                  </a:txBody>
                  <a:tcPr marL="91436" marR="91436" marT="45698" marB="45698"/>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turners PP presentation SEP 20185.jpg">
            <a:extLst>
              <a:ext uri="{FF2B5EF4-FFF2-40B4-BE49-F238E27FC236}">
                <a16:creationId xmlns:a16="http://schemas.microsoft.com/office/drawing/2014/main" id="{6284C18C-E5A0-4FDB-889E-486F140FB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62" name="Title 1">
            <a:extLst>
              <a:ext uri="{FF2B5EF4-FFF2-40B4-BE49-F238E27FC236}">
                <a16:creationId xmlns:a16="http://schemas.microsoft.com/office/drawing/2014/main" id="{0DB8C4E0-81B4-4C77-8395-72F2C348E426}"/>
              </a:ext>
            </a:extLst>
          </p:cNvPr>
          <p:cNvSpPr>
            <a:spLocks noGrp="1" noChangeArrowheads="1"/>
          </p:cNvSpPr>
          <p:nvPr>
            <p:ph type="title"/>
          </p:nvPr>
        </p:nvSpPr>
        <p:spPr>
          <a:xfrm>
            <a:off x="599468" y="1469146"/>
            <a:ext cx="7886700" cy="1325563"/>
          </a:xfrm>
        </p:spPr>
        <p:txBody>
          <a:bodyPr/>
          <a:lstStyle/>
          <a:p>
            <a:pPr eaLnBrk="1" hangingPunct="1"/>
            <a:r>
              <a:rPr lang="en-GB" altLang="en-US" b="1" dirty="0"/>
              <a:t>Bibliography/references list</a:t>
            </a:r>
          </a:p>
        </p:txBody>
      </p:sp>
      <p:sp>
        <p:nvSpPr>
          <p:cNvPr id="40963" name="Content Placeholder 2">
            <a:extLst>
              <a:ext uri="{FF2B5EF4-FFF2-40B4-BE49-F238E27FC236}">
                <a16:creationId xmlns:a16="http://schemas.microsoft.com/office/drawing/2014/main" id="{89D4C439-EE8D-46B3-968A-5AFE8C13B625}"/>
              </a:ext>
            </a:extLst>
          </p:cNvPr>
          <p:cNvSpPr>
            <a:spLocks noGrp="1" noChangeArrowheads="1"/>
          </p:cNvSpPr>
          <p:nvPr>
            <p:ph idx="1"/>
          </p:nvPr>
        </p:nvSpPr>
        <p:spPr>
          <a:xfrm>
            <a:off x="640742" y="2710526"/>
            <a:ext cx="7862515" cy="2736304"/>
          </a:xfrm>
        </p:spPr>
        <p:txBody>
          <a:bodyPr/>
          <a:lstStyle/>
          <a:p>
            <a:pPr marL="0" indent="0" eaLnBrk="1" hangingPunct="1">
              <a:buFont typeface="Arial" panose="020B0604020202020204" pitchFamily="34" charset="0"/>
              <a:buNone/>
            </a:pPr>
            <a:r>
              <a:rPr lang="en-GB" altLang="en-US" sz="2400" dirty="0"/>
              <a:t>A bibliography or cited works/reference list is a list at the end of your work that provides full details of each source you have used in your essay in alphabetical order. A bibliography contains all the sources you have consulted for your work, even if you have not made direct mention to them in the text. A cited works/reference list contains only the sources you have cited in the text of your work.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turners PP presentation SEP 20185.jpg">
            <a:extLst>
              <a:ext uri="{FF2B5EF4-FFF2-40B4-BE49-F238E27FC236}">
                <a16:creationId xmlns:a16="http://schemas.microsoft.com/office/drawing/2014/main" id="{04EC2B84-94D3-49B7-8D88-919CB8EFA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7F8EE5D-186B-48DB-B6FA-31B02ABA6644}"/>
              </a:ext>
            </a:extLst>
          </p:cNvPr>
          <p:cNvSpPr>
            <a:spLocks noGrp="1"/>
          </p:cNvSpPr>
          <p:nvPr>
            <p:ph type="title"/>
          </p:nvPr>
        </p:nvSpPr>
        <p:spPr>
          <a:xfrm>
            <a:off x="628650" y="1384014"/>
            <a:ext cx="7886700" cy="1325563"/>
          </a:xfrm>
        </p:spPr>
        <p:txBody>
          <a:bodyPr rtlCol="0">
            <a:normAutofit/>
          </a:bodyPr>
          <a:lstStyle/>
          <a:p>
            <a:pPr eaLnBrk="1" fontAlgn="auto" hangingPunct="1">
              <a:spcAft>
                <a:spcPts val="0"/>
              </a:spcAft>
              <a:defRPr/>
            </a:pPr>
            <a:r>
              <a:rPr lang="en-GB" dirty="0"/>
              <a:t>What information do you need to provide in list of references?</a:t>
            </a:r>
          </a:p>
        </p:txBody>
      </p:sp>
      <p:sp>
        <p:nvSpPr>
          <p:cNvPr id="41987" name="Content Placeholder 2">
            <a:extLst>
              <a:ext uri="{FF2B5EF4-FFF2-40B4-BE49-F238E27FC236}">
                <a16:creationId xmlns:a16="http://schemas.microsoft.com/office/drawing/2014/main" id="{AEA78793-1963-4EF8-AF53-731F4D682293}"/>
              </a:ext>
            </a:extLst>
          </p:cNvPr>
          <p:cNvSpPr>
            <a:spLocks noGrp="1" noChangeArrowheads="1"/>
          </p:cNvSpPr>
          <p:nvPr>
            <p:ph idx="1"/>
          </p:nvPr>
        </p:nvSpPr>
        <p:spPr>
          <a:xfrm>
            <a:off x="457200" y="2709577"/>
            <a:ext cx="8229600" cy="2347436"/>
          </a:xfrm>
        </p:spPr>
        <p:txBody>
          <a:bodyPr/>
          <a:lstStyle/>
          <a:p>
            <a:pPr marL="0" indent="0" eaLnBrk="1" hangingPunct="1">
              <a:buFont typeface="Arial" panose="020B0604020202020204" pitchFamily="34" charset="0"/>
              <a:buNone/>
            </a:pPr>
            <a:r>
              <a:rPr lang="en-GB" altLang="en-US" sz="2000" b="1" dirty="0"/>
              <a:t>Books</a:t>
            </a:r>
          </a:p>
          <a:p>
            <a:pPr marL="0" indent="0" eaLnBrk="1" hangingPunct="1">
              <a:buFont typeface="Arial" panose="020B0604020202020204" pitchFamily="34" charset="0"/>
              <a:buNone/>
            </a:pPr>
            <a:r>
              <a:rPr lang="en-GB" altLang="en-US" sz="2000" dirty="0"/>
              <a:t>Author (Year) </a:t>
            </a:r>
            <a:r>
              <a:rPr lang="en-GB" altLang="en-US" sz="2000" i="1" dirty="0"/>
              <a:t>Title of Book</a:t>
            </a:r>
            <a:r>
              <a:rPr lang="en-GB" altLang="en-US" sz="2000" dirty="0"/>
              <a:t>. (Edition - if not first edition.) Place of Publication: Publisher. 	</a:t>
            </a:r>
          </a:p>
          <a:p>
            <a:pPr marL="0" indent="0" eaLnBrk="1" hangingPunct="1">
              <a:buFont typeface="Arial" panose="020B0604020202020204" pitchFamily="34" charset="0"/>
              <a:buNone/>
            </a:pPr>
            <a:r>
              <a:rPr lang="en-GB" altLang="en-US" sz="2000" dirty="0">
                <a:solidFill>
                  <a:srgbClr val="FF0000"/>
                </a:solidFill>
              </a:rPr>
              <a:t>For example:</a:t>
            </a:r>
          </a:p>
          <a:p>
            <a:pPr marL="0" indent="0" eaLnBrk="1" hangingPunct="1">
              <a:buFont typeface="Arial" panose="020B0604020202020204" pitchFamily="34" charset="0"/>
              <a:buNone/>
            </a:pPr>
            <a:r>
              <a:rPr lang="en-GB" altLang="en-US" sz="2000" dirty="0" err="1">
                <a:solidFill>
                  <a:srgbClr val="FF0000"/>
                </a:solidFill>
              </a:rPr>
              <a:t>Gatrell</a:t>
            </a:r>
            <a:r>
              <a:rPr lang="en-GB" altLang="en-US" sz="2000" dirty="0">
                <a:solidFill>
                  <a:srgbClr val="FF0000"/>
                </a:solidFill>
              </a:rPr>
              <a:t>, C. (2005) Managing part-time study: A guide for undergraduates and postgraduates. Milton Keynes: Open University Press</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turners PP presentation SEP 20185.jpg">
            <a:extLst>
              <a:ext uri="{FF2B5EF4-FFF2-40B4-BE49-F238E27FC236}">
                <a16:creationId xmlns:a16="http://schemas.microsoft.com/office/drawing/2014/main" id="{EB3332BB-E776-4F26-8306-E1B17B632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3011" name="Content Placeholder 2">
            <a:extLst>
              <a:ext uri="{FF2B5EF4-FFF2-40B4-BE49-F238E27FC236}">
                <a16:creationId xmlns:a16="http://schemas.microsoft.com/office/drawing/2014/main" id="{38E4990C-8C65-45BA-A6BB-A0CDF4316A63}"/>
              </a:ext>
            </a:extLst>
          </p:cNvPr>
          <p:cNvSpPr>
            <a:spLocks noGrp="1" noChangeArrowheads="1"/>
          </p:cNvSpPr>
          <p:nvPr>
            <p:ph idx="1"/>
          </p:nvPr>
        </p:nvSpPr>
        <p:spPr>
          <a:xfrm>
            <a:off x="457200" y="1727230"/>
            <a:ext cx="8229600" cy="3096344"/>
          </a:xfrm>
        </p:spPr>
        <p:txBody>
          <a:bodyPr/>
          <a:lstStyle/>
          <a:p>
            <a:pPr marL="0" indent="0" eaLnBrk="1" hangingPunct="1">
              <a:buFont typeface="Arial" panose="020B0604020202020204" pitchFamily="34" charset="0"/>
              <a:buNone/>
            </a:pPr>
            <a:r>
              <a:rPr lang="en-GB" altLang="en-US" sz="2400" b="1" dirty="0"/>
              <a:t>Journal article</a:t>
            </a:r>
          </a:p>
          <a:p>
            <a:pPr marL="0" indent="0" eaLnBrk="1" hangingPunct="1">
              <a:buFont typeface="Arial" panose="020B0604020202020204" pitchFamily="34" charset="0"/>
              <a:buNone/>
            </a:pPr>
            <a:r>
              <a:rPr lang="en-GB" altLang="en-US" sz="2400" dirty="0"/>
              <a:t>Author (Year) Title of article. </a:t>
            </a:r>
            <a:r>
              <a:rPr lang="en-GB" altLang="en-US" sz="2400" i="1" dirty="0"/>
              <a:t>Title of Journal</a:t>
            </a:r>
            <a:r>
              <a:rPr lang="en-GB" altLang="en-US" sz="2400" dirty="0"/>
              <a:t>. Volume(Issue) Pages. </a:t>
            </a:r>
          </a:p>
          <a:p>
            <a:pPr marL="0" indent="0" eaLnBrk="1" hangingPunct="1">
              <a:buFont typeface="Arial" panose="020B0604020202020204" pitchFamily="34" charset="0"/>
              <a:buNone/>
            </a:pPr>
            <a:r>
              <a:rPr lang="en-GB" altLang="en-US" sz="2400" dirty="0">
                <a:solidFill>
                  <a:srgbClr val="FF0000"/>
                </a:solidFill>
              </a:rPr>
              <a:t>For example:</a:t>
            </a:r>
          </a:p>
          <a:p>
            <a:pPr marL="0" indent="0" eaLnBrk="1" hangingPunct="1">
              <a:buFont typeface="Arial" panose="020B0604020202020204" pitchFamily="34" charset="0"/>
              <a:buNone/>
            </a:pPr>
            <a:r>
              <a:rPr lang="en-GB" altLang="en-US" sz="2400" dirty="0">
                <a:solidFill>
                  <a:srgbClr val="FF0000"/>
                </a:solidFill>
              </a:rPr>
              <a:t>Siew, Chen, S. &amp; </a:t>
            </a:r>
            <a:r>
              <a:rPr lang="en-GB" altLang="en-US" sz="2400" dirty="0" err="1">
                <a:solidFill>
                  <a:srgbClr val="FF0000"/>
                </a:solidFill>
              </a:rPr>
              <a:t>Vinayan</a:t>
            </a:r>
            <a:r>
              <a:rPr lang="en-GB" altLang="en-US" sz="2400" dirty="0">
                <a:solidFill>
                  <a:srgbClr val="FF0000"/>
                </a:solidFill>
              </a:rPr>
              <a:t>, G. (2016) Recruitment process outsourcing: A case study in Malaysia. Personnel Review. 45(5) pp. 1029-1046. </a:t>
            </a:r>
            <a:endParaRPr lang="en-GB" altLang="en-US" sz="240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turners PP presentation SEP 20185.jpg">
            <a:extLst>
              <a:ext uri="{FF2B5EF4-FFF2-40B4-BE49-F238E27FC236}">
                <a16:creationId xmlns:a16="http://schemas.microsoft.com/office/drawing/2014/main" id="{4E1BEE21-FB0B-4326-9601-8AF0C539B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4034" name="Content Placeholder 2">
            <a:extLst>
              <a:ext uri="{FF2B5EF4-FFF2-40B4-BE49-F238E27FC236}">
                <a16:creationId xmlns:a16="http://schemas.microsoft.com/office/drawing/2014/main" id="{E915D772-DDCA-4C05-9A2C-55F6F258D85B}"/>
              </a:ext>
            </a:extLst>
          </p:cNvPr>
          <p:cNvSpPr>
            <a:spLocks noGrp="1" noChangeArrowheads="1"/>
          </p:cNvSpPr>
          <p:nvPr>
            <p:ph idx="1"/>
          </p:nvPr>
        </p:nvSpPr>
        <p:spPr>
          <a:xfrm>
            <a:off x="457200" y="1645978"/>
            <a:ext cx="8229600" cy="3332920"/>
          </a:xfrm>
        </p:spPr>
        <p:txBody>
          <a:bodyPr/>
          <a:lstStyle/>
          <a:p>
            <a:pPr marL="0" indent="0" eaLnBrk="1" hangingPunct="1">
              <a:buFont typeface="Arial" panose="020B0604020202020204" pitchFamily="34" charset="0"/>
              <a:buNone/>
            </a:pPr>
            <a:r>
              <a:rPr lang="en-GB" altLang="en-US" sz="2000" b="1" dirty="0"/>
              <a:t>Online journal article</a:t>
            </a:r>
          </a:p>
          <a:p>
            <a:pPr marL="0" indent="0" eaLnBrk="1" hangingPunct="1">
              <a:buFont typeface="Arial" panose="020B0604020202020204" pitchFamily="34" charset="0"/>
              <a:buNone/>
            </a:pPr>
            <a:r>
              <a:rPr lang="en-GB" altLang="en-US" sz="2000" dirty="0"/>
              <a:t>Author (Year) Title of article. </a:t>
            </a:r>
            <a:r>
              <a:rPr lang="en-GB" altLang="en-US" sz="2000" i="1" dirty="0"/>
              <a:t>Title of Journal</a:t>
            </a:r>
            <a:r>
              <a:rPr lang="en-GB" altLang="en-US" sz="2000" dirty="0"/>
              <a:t>. Volume(Issue) Pages. Available at: URL (Accessed: dd/mm/</a:t>
            </a:r>
            <a:r>
              <a:rPr lang="en-GB" altLang="en-US" sz="2000" dirty="0" err="1"/>
              <a:t>yy</a:t>
            </a:r>
            <a:r>
              <a:rPr lang="en-GB" altLang="en-US" sz="2000" dirty="0"/>
              <a:t>). 	</a:t>
            </a:r>
          </a:p>
          <a:p>
            <a:pPr marL="0" indent="0" eaLnBrk="1" hangingPunct="1">
              <a:buFont typeface="Arial" panose="020B0604020202020204" pitchFamily="34" charset="0"/>
              <a:buNone/>
            </a:pPr>
            <a:r>
              <a:rPr lang="en-GB" altLang="en-US" sz="2000" dirty="0">
                <a:solidFill>
                  <a:srgbClr val="FF0000"/>
                </a:solidFill>
              </a:rPr>
              <a:t>For example:</a:t>
            </a:r>
          </a:p>
          <a:p>
            <a:pPr marL="0" indent="0" eaLnBrk="1" hangingPunct="1">
              <a:buFont typeface="Arial" panose="020B0604020202020204" pitchFamily="34" charset="0"/>
              <a:buNone/>
            </a:pPr>
            <a:r>
              <a:rPr lang="en-GB" altLang="en-US" sz="2000" dirty="0">
                <a:solidFill>
                  <a:srgbClr val="FF0000"/>
                </a:solidFill>
              </a:rPr>
              <a:t>Siew, Chen, S. &amp; </a:t>
            </a:r>
            <a:r>
              <a:rPr lang="en-GB" altLang="en-US" sz="2000" dirty="0" err="1">
                <a:solidFill>
                  <a:srgbClr val="FF0000"/>
                </a:solidFill>
              </a:rPr>
              <a:t>Vinayan</a:t>
            </a:r>
            <a:r>
              <a:rPr lang="en-GB" altLang="en-US" sz="2000" dirty="0">
                <a:solidFill>
                  <a:srgbClr val="FF0000"/>
                </a:solidFill>
              </a:rPr>
              <a:t>, G. (2016) Recruitment process outsourcing: A case study in Malaysia. Personnel Review. 45(5) pp. 1029-1046. Available at: </a:t>
            </a:r>
            <a:r>
              <a:rPr lang="en-GB" altLang="en-US" sz="2000" dirty="0">
                <a:solidFill>
                  <a:srgbClr val="FF0000"/>
                </a:solidFill>
                <a:hlinkClick r:id="rId3"/>
              </a:rPr>
              <a:t>http://www.emeraldinsight.com/doi/pdfplus/10.1108/PR-10-2012-0172</a:t>
            </a:r>
            <a:r>
              <a:rPr lang="en-GB" altLang="en-US" sz="2000" dirty="0">
                <a:solidFill>
                  <a:srgbClr val="FF0000"/>
                </a:solidFill>
              </a:rPr>
              <a:t> (Accessed 04/09/16).</a:t>
            </a:r>
          </a:p>
          <a:p>
            <a:pPr marL="0" indent="0" eaLnBrk="1" hangingPunct="1">
              <a:buFont typeface="Arial" panose="020B0604020202020204" pitchFamily="34" charset="0"/>
              <a:buNone/>
            </a:pPr>
            <a:endParaRPr lang="en-GB" altLang="en-US" sz="240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turners PP presentation SEP 20185.jpg">
            <a:extLst>
              <a:ext uri="{FF2B5EF4-FFF2-40B4-BE49-F238E27FC236}">
                <a16:creationId xmlns:a16="http://schemas.microsoft.com/office/drawing/2014/main" id="{719E15AC-07E1-4DB2-B5D2-6DE3D44A1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D819D279-4CCA-4EBB-822A-88A5376D1989}"/>
              </a:ext>
            </a:extLst>
          </p:cNvPr>
          <p:cNvSpPr>
            <a:spLocks noGrp="1"/>
          </p:cNvSpPr>
          <p:nvPr>
            <p:ph idx="1"/>
          </p:nvPr>
        </p:nvSpPr>
        <p:spPr>
          <a:xfrm>
            <a:off x="457200" y="1572816"/>
            <a:ext cx="8229600" cy="3397051"/>
          </a:xfrm>
        </p:spPr>
        <p:txBody>
          <a:bodyPr rtlCol="0">
            <a:normAutofit/>
          </a:bodyPr>
          <a:lstStyle/>
          <a:p>
            <a:pPr marL="0" indent="0" eaLnBrk="1" fontAlgn="auto" hangingPunct="1">
              <a:spcAft>
                <a:spcPts val="0"/>
              </a:spcAft>
              <a:buFont typeface="Arial"/>
              <a:buNone/>
              <a:defRPr/>
            </a:pPr>
            <a:r>
              <a:rPr lang="en-GB" sz="2400" b="1" dirty="0"/>
              <a:t>Website</a:t>
            </a:r>
          </a:p>
          <a:p>
            <a:pPr marL="0" indent="0" eaLnBrk="1" fontAlgn="auto" hangingPunct="1">
              <a:spcAft>
                <a:spcPts val="0"/>
              </a:spcAft>
              <a:buFont typeface="Arial"/>
              <a:buNone/>
              <a:defRPr/>
            </a:pPr>
            <a:r>
              <a:rPr lang="en-GB" sz="2400" dirty="0"/>
              <a:t>Author/Corporate author (Year) </a:t>
            </a:r>
            <a:r>
              <a:rPr lang="en-GB" sz="2400" i="1" dirty="0"/>
              <a:t>Title of Webpage. </a:t>
            </a:r>
            <a:r>
              <a:rPr lang="en-GB" sz="2400" dirty="0"/>
              <a:t>Available at: URL (Accessed: </a:t>
            </a:r>
            <a:r>
              <a:rPr lang="en-GB" sz="2400" dirty="0" err="1"/>
              <a:t>dd</a:t>
            </a:r>
            <a:r>
              <a:rPr lang="en-GB" sz="2400" dirty="0"/>
              <a:t>/mm/</a:t>
            </a:r>
            <a:r>
              <a:rPr lang="en-GB" sz="2400" dirty="0" err="1"/>
              <a:t>yy</a:t>
            </a:r>
            <a:r>
              <a:rPr lang="en-GB" sz="2400" dirty="0"/>
              <a:t>). 	</a:t>
            </a:r>
          </a:p>
          <a:p>
            <a:pPr marL="0" indent="0" eaLnBrk="1" fontAlgn="auto" hangingPunct="1">
              <a:spcAft>
                <a:spcPts val="0"/>
              </a:spcAft>
              <a:buFont typeface="Arial"/>
              <a:buNone/>
              <a:defRPr/>
            </a:pPr>
            <a:r>
              <a:rPr lang="en-GB" sz="2400" dirty="0">
                <a:solidFill>
                  <a:srgbClr val="FF0000"/>
                </a:solidFill>
              </a:rPr>
              <a:t>For example:</a:t>
            </a:r>
          </a:p>
          <a:p>
            <a:pPr marL="0" indent="0" eaLnBrk="1" fontAlgn="auto" hangingPunct="1">
              <a:spcAft>
                <a:spcPts val="0"/>
              </a:spcAft>
              <a:buFont typeface="Arial"/>
              <a:buNone/>
              <a:defRPr/>
            </a:pPr>
            <a:r>
              <a:rPr lang="en-GB" sz="2400" dirty="0">
                <a:solidFill>
                  <a:srgbClr val="FF0000"/>
                </a:solidFill>
              </a:rPr>
              <a:t>CIPD (2015) Absence measurement and management factsheet. Available at: </a:t>
            </a:r>
            <a:r>
              <a:rPr lang="en-GB" sz="2400" dirty="0">
                <a:solidFill>
                  <a:srgbClr val="FF0000"/>
                </a:solidFill>
                <a:hlinkClick r:id="rId4"/>
              </a:rPr>
              <a:t>http://www.cipd.co.uk/hr-resources/factsheets/absence-measurement-management.aspx#</a:t>
            </a:r>
            <a:r>
              <a:rPr lang="en-GB" sz="2400" dirty="0">
                <a:solidFill>
                  <a:srgbClr val="FF0000"/>
                </a:solidFill>
              </a:rPr>
              <a:t> (Accessed: 04/09/16)</a:t>
            </a:r>
          </a:p>
          <a:p>
            <a:pPr marL="0" indent="0" eaLnBrk="1" fontAlgn="auto" hangingPunct="1">
              <a:spcAft>
                <a:spcPts val="0"/>
              </a:spcAft>
              <a:buFont typeface="Arial"/>
              <a:buNone/>
              <a:defRPr/>
            </a:pPr>
            <a:endParaRPr lang="en-GB" sz="240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turners PP presentation SEP 20185.jpg">
            <a:extLst>
              <a:ext uri="{FF2B5EF4-FFF2-40B4-BE49-F238E27FC236}">
                <a16:creationId xmlns:a16="http://schemas.microsoft.com/office/drawing/2014/main" id="{F1177914-AFEE-4339-84C3-2942694FE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7106" name="Title 1">
            <a:extLst>
              <a:ext uri="{FF2B5EF4-FFF2-40B4-BE49-F238E27FC236}">
                <a16:creationId xmlns:a16="http://schemas.microsoft.com/office/drawing/2014/main" id="{DAF7D2FF-2C44-4F5E-B04B-4F83F16263CB}"/>
              </a:ext>
            </a:extLst>
          </p:cNvPr>
          <p:cNvSpPr>
            <a:spLocks noGrp="1" noChangeArrowheads="1"/>
          </p:cNvSpPr>
          <p:nvPr>
            <p:ph type="title"/>
          </p:nvPr>
        </p:nvSpPr>
        <p:spPr>
          <a:xfrm>
            <a:off x="457200" y="1264064"/>
            <a:ext cx="8229600" cy="1143001"/>
          </a:xfrm>
        </p:spPr>
        <p:txBody>
          <a:bodyPr/>
          <a:lstStyle/>
          <a:p>
            <a:pPr eaLnBrk="1" hangingPunct="1"/>
            <a:r>
              <a:rPr lang="en-GB" altLang="en-US" b="1" dirty="0"/>
              <a:t>Plagiarism</a:t>
            </a:r>
          </a:p>
        </p:txBody>
      </p:sp>
      <p:sp>
        <p:nvSpPr>
          <p:cNvPr id="47107" name="Content Placeholder 2">
            <a:extLst>
              <a:ext uri="{FF2B5EF4-FFF2-40B4-BE49-F238E27FC236}">
                <a16:creationId xmlns:a16="http://schemas.microsoft.com/office/drawing/2014/main" id="{E648E9D7-C2C4-4203-A023-9EF680B76158}"/>
              </a:ext>
            </a:extLst>
          </p:cNvPr>
          <p:cNvSpPr>
            <a:spLocks noGrp="1" noChangeArrowheads="1"/>
          </p:cNvSpPr>
          <p:nvPr>
            <p:ph idx="1"/>
          </p:nvPr>
        </p:nvSpPr>
        <p:spPr>
          <a:xfrm>
            <a:off x="457200" y="2243817"/>
            <a:ext cx="8229600" cy="3461246"/>
          </a:xfrm>
        </p:spPr>
        <p:txBody>
          <a:bodyPr/>
          <a:lstStyle/>
          <a:p>
            <a:pPr marL="0" indent="0" eaLnBrk="1" hangingPunct="1">
              <a:buFont typeface="Arial" panose="020B0604020202020204" pitchFamily="34" charset="0"/>
              <a:buNone/>
            </a:pPr>
            <a:r>
              <a:rPr lang="en-GB" altLang="en-US" sz="2200" dirty="0"/>
              <a:t>Plagiarism occurs when attempting to present another person’s work as your own. When you include the ideas or work of someone else without referencing them, or use the exact words they have used and attempt to present them as your own argument, then this is considered plagiarism. Plagiarism in written work can occur intentionally (e.g. you copy a section from a book without referencing it) or unintentionally (e.g. you paraphrase another person's work or ideas but fail to acknowledge them as the source).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420341" y="484570"/>
            <a:ext cx="8303315" cy="1307396"/>
          </a:xfrm>
        </p:spPr>
        <p:txBody>
          <a:bodyPr>
            <a:normAutofit/>
          </a:bodyPr>
          <a:lstStyle/>
          <a:p>
            <a:pPr algn="ctr"/>
            <a:r>
              <a:rPr lang="en-US" sz="4000" b="1" u="sng" dirty="0">
                <a:latin typeface="+mn-lt"/>
              </a:rPr>
              <a:t>Student Journey</a:t>
            </a:r>
          </a:p>
        </p:txBody>
      </p:sp>
      <p:graphicFrame>
        <p:nvGraphicFramePr>
          <p:cNvPr id="3" name="Diagram 2">
            <a:extLst>
              <a:ext uri="{FF2B5EF4-FFF2-40B4-BE49-F238E27FC236}">
                <a16:creationId xmlns:a16="http://schemas.microsoft.com/office/drawing/2014/main" id="{C7DE21E0-F34F-4456-B5D4-C9E253A93555}"/>
              </a:ext>
            </a:extLst>
          </p:cNvPr>
          <p:cNvGraphicFramePr/>
          <p:nvPr>
            <p:extLst>
              <p:ext uri="{D42A27DB-BD31-4B8C-83A1-F6EECF244321}">
                <p14:modId xmlns:p14="http://schemas.microsoft.com/office/powerpoint/2010/main" val="912869241"/>
              </p:ext>
            </p:extLst>
          </p:nvPr>
        </p:nvGraphicFramePr>
        <p:xfrm>
          <a:off x="346136" y="1533525"/>
          <a:ext cx="8623176" cy="51410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77594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turners PP presentation SEP 20185.jpg">
            <a:extLst>
              <a:ext uri="{FF2B5EF4-FFF2-40B4-BE49-F238E27FC236}">
                <a16:creationId xmlns:a16="http://schemas.microsoft.com/office/drawing/2014/main" id="{E554B943-6DE6-4175-A92F-6DA53C083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7106" name="Title 1">
            <a:extLst>
              <a:ext uri="{FF2B5EF4-FFF2-40B4-BE49-F238E27FC236}">
                <a16:creationId xmlns:a16="http://schemas.microsoft.com/office/drawing/2014/main" id="{DAF7D2FF-2C44-4F5E-B04B-4F83F16263CB}"/>
              </a:ext>
            </a:extLst>
          </p:cNvPr>
          <p:cNvSpPr>
            <a:spLocks noGrp="1" noChangeArrowheads="1"/>
          </p:cNvSpPr>
          <p:nvPr>
            <p:ph type="title"/>
          </p:nvPr>
        </p:nvSpPr>
        <p:spPr>
          <a:xfrm>
            <a:off x="457200" y="1085287"/>
            <a:ext cx="8229600" cy="1143001"/>
          </a:xfrm>
        </p:spPr>
        <p:txBody>
          <a:bodyPr/>
          <a:lstStyle/>
          <a:p>
            <a:pPr algn="l" eaLnBrk="1" hangingPunct="1"/>
            <a:r>
              <a:rPr lang="en-GB" altLang="en-US" b="1" dirty="0"/>
              <a:t>Turnitin – Similarity Index </a:t>
            </a:r>
          </a:p>
        </p:txBody>
      </p:sp>
      <p:sp>
        <p:nvSpPr>
          <p:cNvPr id="47107" name="Content Placeholder 2">
            <a:extLst>
              <a:ext uri="{FF2B5EF4-FFF2-40B4-BE49-F238E27FC236}">
                <a16:creationId xmlns:a16="http://schemas.microsoft.com/office/drawing/2014/main" id="{E648E9D7-C2C4-4203-A023-9EF680B76158}"/>
              </a:ext>
            </a:extLst>
          </p:cNvPr>
          <p:cNvSpPr>
            <a:spLocks noGrp="1" noChangeArrowheads="1"/>
          </p:cNvSpPr>
          <p:nvPr>
            <p:ph idx="1"/>
          </p:nvPr>
        </p:nvSpPr>
        <p:spPr>
          <a:xfrm>
            <a:off x="457200" y="2139022"/>
            <a:ext cx="8229600" cy="2349105"/>
          </a:xfrm>
        </p:spPr>
        <p:txBody>
          <a:bodyPr/>
          <a:lstStyle/>
          <a:p>
            <a:pPr marL="0" indent="0" eaLnBrk="1" hangingPunct="1">
              <a:buNone/>
            </a:pPr>
            <a:r>
              <a:rPr lang="en-US" altLang="en-US" sz="2200" dirty="0"/>
              <a:t>Similarity Reports provide a summary of matching or highly similar text found in a submitted paper. When a Similarity Report is available for viewing, a similarity score percentage will be made available. Similarity Reports that have not yet finished generating are represented by a grayed-out icon in the Similarity column. Reports that are not available may not have generated yet, or assignment settings may be delaying the generation of the report. Acceptable range is below 25%. </a:t>
            </a:r>
            <a:endParaRPr lang="en-GB" altLang="en-US" sz="2200" dirty="0"/>
          </a:p>
        </p:txBody>
      </p:sp>
      <p:sp>
        <p:nvSpPr>
          <p:cNvPr id="47108" name="TextBox 3">
            <a:extLst>
              <a:ext uri="{FF2B5EF4-FFF2-40B4-BE49-F238E27FC236}">
                <a16:creationId xmlns:a16="http://schemas.microsoft.com/office/drawing/2014/main" id="{BCF5B701-C3B7-474C-8645-12D92DDFFFA6}"/>
              </a:ext>
            </a:extLst>
          </p:cNvPr>
          <p:cNvSpPr txBox="1">
            <a:spLocks noChangeArrowheads="1"/>
          </p:cNvSpPr>
          <p:nvPr/>
        </p:nvSpPr>
        <p:spPr bwMode="auto">
          <a:xfrm>
            <a:off x="457200" y="5017537"/>
            <a:ext cx="8136904" cy="64633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800" dirty="0">
                <a:solidFill>
                  <a:srgbClr val="000000"/>
                </a:solidFill>
                <a:hlinkClick r:id="rId3"/>
              </a:rPr>
              <a:t>https://help.turnitin.com/feedback-studio/moodle/direct-v2/instructor/the-similarity-report/similarity-score-ranges.htm</a:t>
            </a:r>
            <a:r>
              <a:rPr lang="en-GB" altLang="en-US" sz="1800" dirty="0">
                <a:solidFill>
                  <a:srgbClr val="000000"/>
                </a:solidFill>
              </a:rPr>
              <a:t>   </a:t>
            </a:r>
          </a:p>
        </p:txBody>
      </p:sp>
    </p:spTree>
    <p:extLst>
      <p:ext uri="{BB962C8B-B14F-4D97-AF65-F5344CB8AC3E}">
        <p14:creationId xmlns:p14="http://schemas.microsoft.com/office/powerpoint/2010/main" val="12978125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turners PP presentation SEP 20185.jpg">
            <a:extLst>
              <a:ext uri="{FF2B5EF4-FFF2-40B4-BE49-F238E27FC236}">
                <a16:creationId xmlns:a16="http://schemas.microsoft.com/office/drawing/2014/main" id="{73530AB8-3551-446D-B989-8C0CAE5354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7106" name="Title 1">
            <a:extLst>
              <a:ext uri="{FF2B5EF4-FFF2-40B4-BE49-F238E27FC236}">
                <a16:creationId xmlns:a16="http://schemas.microsoft.com/office/drawing/2014/main" id="{DAF7D2FF-2C44-4F5E-B04B-4F83F16263CB}"/>
              </a:ext>
            </a:extLst>
          </p:cNvPr>
          <p:cNvSpPr>
            <a:spLocks noGrp="1" noChangeArrowheads="1"/>
          </p:cNvSpPr>
          <p:nvPr>
            <p:ph type="title"/>
          </p:nvPr>
        </p:nvSpPr>
        <p:spPr>
          <a:xfrm>
            <a:off x="457200" y="1112852"/>
            <a:ext cx="8229600" cy="1143001"/>
          </a:xfrm>
        </p:spPr>
        <p:txBody>
          <a:bodyPr/>
          <a:lstStyle/>
          <a:p>
            <a:pPr algn="l" eaLnBrk="1" hangingPunct="1"/>
            <a:r>
              <a:rPr lang="en-GB" altLang="en-US" b="1" dirty="0"/>
              <a:t>Turnitin – Similarity reports</a:t>
            </a:r>
          </a:p>
        </p:txBody>
      </p:sp>
      <p:sp>
        <p:nvSpPr>
          <p:cNvPr id="47107" name="Content Placeholder 2">
            <a:extLst>
              <a:ext uri="{FF2B5EF4-FFF2-40B4-BE49-F238E27FC236}">
                <a16:creationId xmlns:a16="http://schemas.microsoft.com/office/drawing/2014/main" id="{E648E9D7-C2C4-4203-A023-9EF680B76158}"/>
              </a:ext>
            </a:extLst>
          </p:cNvPr>
          <p:cNvSpPr>
            <a:spLocks noGrp="1" noChangeArrowheads="1"/>
          </p:cNvSpPr>
          <p:nvPr>
            <p:ph idx="1"/>
          </p:nvPr>
        </p:nvSpPr>
        <p:spPr>
          <a:xfrm>
            <a:off x="457200" y="2027252"/>
            <a:ext cx="8229600" cy="2561140"/>
          </a:xfrm>
        </p:spPr>
        <p:txBody>
          <a:bodyPr/>
          <a:lstStyle/>
          <a:p>
            <a:pPr marL="0" indent="0" eaLnBrk="1" hangingPunct="1">
              <a:buNone/>
            </a:pPr>
            <a:r>
              <a:rPr lang="en-US" altLang="en-US" sz="2400" dirty="0"/>
              <a:t>Reports for the FIRST THREE submissions to a Turnitin assignment link will normally generate within 5-15 minutes.</a:t>
            </a:r>
          </a:p>
          <a:p>
            <a:pPr marL="0" indent="0" eaLnBrk="1" hangingPunct="1">
              <a:buNone/>
            </a:pPr>
            <a:endParaRPr lang="en-US" altLang="en-US" sz="2400" dirty="0"/>
          </a:p>
          <a:p>
            <a:pPr marL="0" indent="0" eaLnBrk="1" hangingPunct="1">
              <a:buNone/>
            </a:pPr>
            <a:r>
              <a:rPr lang="en-US" altLang="en-US" sz="2400" dirty="0"/>
              <a:t>However, for re-submissions to the same Turnitin assignment link, the report will take at least 24 hours to generate. This includes the Turnitin test sites. </a:t>
            </a:r>
            <a:endParaRPr lang="en-GB" altLang="en-US" sz="2400" dirty="0"/>
          </a:p>
        </p:txBody>
      </p:sp>
      <p:sp>
        <p:nvSpPr>
          <p:cNvPr id="47108" name="TextBox 3">
            <a:extLst>
              <a:ext uri="{FF2B5EF4-FFF2-40B4-BE49-F238E27FC236}">
                <a16:creationId xmlns:a16="http://schemas.microsoft.com/office/drawing/2014/main" id="{BCF5B701-C3B7-474C-8645-12D92DDFFFA6}"/>
              </a:ext>
            </a:extLst>
          </p:cNvPr>
          <p:cNvSpPr txBox="1">
            <a:spLocks noChangeArrowheads="1"/>
          </p:cNvSpPr>
          <p:nvPr/>
        </p:nvSpPr>
        <p:spPr bwMode="auto">
          <a:xfrm>
            <a:off x="457200" y="5068116"/>
            <a:ext cx="8136904" cy="64633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en-GB" altLang="en-US" sz="1800" dirty="0">
                <a:solidFill>
                  <a:srgbClr val="000000"/>
                </a:solidFill>
                <a:hlinkClick r:id="rId3"/>
              </a:rPr>
              <a:t>https://help.turnitin.com/feedback-studio/moodle/direct-v2/instructor/the-similarity-report/similarity-score-ranges.htm</a:t>
            </a:r>
            <a:r>
              <a:rPr lang="en-GB" altLang="en-US" sz="1800" dirty="0">
                <a:solidFill>
                  <a:srgbClr val="000000"/>
                </a:solidFill>
              </a:rPr>
              <a:t>   </a:t>
            </a:r>
          </a:p>
        </p:txBody>
      </p:sp>
    </p:spTree>
    <p:extLst>
      <p:ext uri="{BB962C8B-B14F-4D97-AF65-F5344CB8AC3E}">
        <p14:creationId xmlns:p14="http://schemas.microsoft.com/office/powerpoint/2010/main" val="138919777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turners PP presentation SEP 20185.jpg">
            <a:extLst>
              <a:ext uri="{FF2B5EF4-FFF2-40B4-BE49-F238E27FC236}">
                <a16:creationId xmlns:a16="http://schemas.microsoft.com/office/drawing/2014/main" id="{166B07F4-999E-4EFF-B45E-C335C0196F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8130" name="Title 1">
            <a:extLst>
              <a:ext uri="{FF2B5EF4-FFF2-40B4-BE49-F238E27FC236}">
                <a16:creationId xmlns:a16="http://schemas.microsoft.com/office/drawing/2014/main" id="{F4250830-807C-4E89-94ED-96708B18D286}"/>
              </a:ext>
            </a:extLst>
          </p:cNvPr>
          <p:cNvSpPr>
            <a:spLocks noGrp="1" noChangeArrowheads="1"/>
          </p:cNvSpPr>
          <p:nvPr>
            <p:ph type="title"/>
          </p:nvPr>
        </p:nvSpPr>
        <p:spPr>
          <a:xfrm>
            <a:off x="628650" y="1236973"/>
            <a:ext cx="7886700" cy="1325563"/>
          </a:xfrm>
        </p:spPr>
        <p:txBody>
          <a:bodyPr/>
          <a:lstStyle/>
          <a:p>
            <a:pPr eaLnBrk="1" hangingPunct="1"/>
            <a:r>
              <a:rPr lang="en-US" altLang="en-US" sz="4000" b="1" dirty="0"/>
              <a:t>Your homework and further support:</a:t>
            </a:r>
          </a:p>
        </p:txBody>
      </p:sp>
      <p:sp>
        <p:nvSpPr>
          <p:cNvPr id="48131" name="Content Placeholder 2">
            <a:extLst>
              <a:ext uri="{FF2B5EF4-FFF2-40B4-BE49-F238E27FC236}">
                <a16:creationId xmlns:a16="http://schemas.microsoft.com/office/drawing/2014/main" id="{DD727D21-9A1D-4B1C-8246-CFAC303AECF0}"/>
              </a:ext>
            </a:extLst>
          </p:cNvPr>
          <p:cNvSpPr>
            <a:spLocks noGrp="1" noChangeArrowheads="1"/>
          </p:cNvSpPr>
          <p:nvPr>
            <p:ph idx="1"/>
          </p:nvPr>
        </p:nvSpPr>
        <p:spPr>
          <a:xfrm>
            <a:off x="628650" y="2927661"/>
            <a:ext cx="7886700" cy="2693366"/>
          </a:xfrm>
        </p:spPr>
        <p:txBody>
          <a:bodyPr/>
          <a:lstStyle/>
          <a:p>
            <a:r>
              <a:rPr lang="en-GB" sz="2400" dirty="0"/>
              <a:t>Access and read the following chapter 2 on postgraduate study skills prepared by CIPD - </a:t>
            </a:r>
            <a:r>
              <a:rPr lang="en-GB" sz="2400" u="sng" dirty="0">
                <a:hlinkClick r:id="rId3"/>
              </a:rPr>
              <a:t>https://goo.gl/RBvmFC</a:t>
            </a:r>
            <a:endParaRPr lang="en-SG" sz="2400" dirty="0"/>
          </a:p>
        </p:txBody>
      </p:sp>
    </p:spTree>
    <p:extLst>
      <p:ext uri="{BB962C8B-B14F-4D97-AF65-F5344CB8AC3E}">
        <p14:creationId xmlns:p14="http://schemas.microsoft.com/office/powerpoint/2010/main" val="13219722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turners PP presentation SEP 20185.jpg">
            <a:extLst>
              <a:ext uri="{FF2B5EF4-FFF2-40B4-BE49-F238E27FC236}">
                <a16:creationId xmlns:a16="http://schemas.microsoft.com/office/drawing/2014/main" id="{7D8759CD-33CA-49B6-B389-29AB05B49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9154" name="Title 1">
            <a:extLst>
              <a:ext uri="{FF2B5EF4-FFF2-40B4-BE49-F238E27FC236}">
                <a16:creationId xmlns:a16="http://schemas.microsoft.com/office/drawing/2014/main" id="{609D97B7-1476-44E1-8AC3-07E4F796397C}"/>
              </a:ext>
            </a:extLst>
          </p:cNvPr>
          <p:cNvSpPr>
            <a:spLocks noGrp="1" noChangeArrowheads="1"/>
          </p:cNvSpPr>
          <p:nvPr>
            <p:ph type="title"/>
          </p:nvPr>
        </p:nvSpPr>
        <p:spPr>
          <a:xfrm>
            <a:off x="227206" y="953812"/>
            <a:ext cx="7886700" cy="1325563"/>
          </a:xfrm>
        </p:spPr>
        <p:txBody>
          <a:bodyPr/>
          <a:lstStyle/>
          <a:p>
            <a:pPr eaLnBrk="1" hangingPunct="1"/>
            <a:r>
              <a:rPr lang="en-GB" altLang="en-US" sz="4000" b="1" dirty="0"/>
              <a:t>How to be a successful student</a:t>
            </a:r>
          </a:p>
        </p:txBody>
      </p:sp>
      <p:sp>
        <p:nvSpPr>
          <p:cNvPr id="49155" name="Content Placeholder 2">
            <a:extLst>
              <a:ext uri="{FF2B5EF4-FFF2-40B4-BE49-F238E27FC236}">
                <a16:creationId xmlns:a16="http://schemas.microsoft.com/office/drawing/2014/main" id="{11EE3354-5488-4DBA-9FF5-E4E08A673201}"/>
              </a:ext>
            </a:extLst>
          </p:cNvPr>
          <p:cNvSpPr>
            <a:spLocks noGrp="1" noChangeArrowheads="1"/>
          </p:cNvSpPr>
          <p:nvPr>
            <p:ph idx="1"/>
          </p:nvPr>
        </p:nvSpPr>
        <p:spPr>
          <a:xfrm>
            <a:off x="457200" y="1955042"/>
            <a:ext cx="8229600" cy="3901728"/>
          </a:xfrm>
        </p:spPr>
        <p:txBody>
          <a:bodyPr/>
          <a:lstStyle/>
          <a:p>
            <a:pPr eaLnBrk="1" hangingPunct="1"/>
            <a:r>
              <a:rPr lang="en-GB" altLang="en-US" sz="2400" dirty="0">
                <a:solidFill>
                  <a:srgbClr val="7030A0"/>
                </a:solidFill>
              </a:rPr>
              <a:t>Attend all of the classes</a:t>
            </a:r>
          </a:p>
          <a:p>
            <a:pPr eaLnBrk="1" hangingPunct="1"/>
            <a:r>
              <a:rPr lang="en-GB" altLang="en-US" sz="2400" dirty="0">
                <a:solidFill>
                  <a:schemeClr val="accent2">
                    <a:lumMod val="75000"/>
                  </a:schemeClr>
                </a:solidFill>
              </a:rPr>
              <a:t>Prepare for every class – consult your LTAF for what you should read and do</a:t>
            </a:r>
          </a:p>
          <a:p>
            <a:pPr eaLnBrk="1" hangingPunct="1"/>
            <a:r>
              <a:rPr lang="en-GB" altLang="en-US" sz="2400" dirty="0">
                <a:solidFill>
                  <a:schemeClr val="accent6">
                    <a:lumMod val="75000"/>
                  </a:schemeClr>
                </a:solidFill>
              </a:rPr>
              <a:t>Engage in all of your classes – ask questions and share your answers</a:t>
            </a:r>
          </a:p>
          <a:p>
            <a:pPr eaLnBrk="1" hangingPunct="1"/>
            <a:r>
              <a:rPr lang="en-GB" altLang="en-US" sz="2400" dirty="0">
                <a:solidFill>
                  <a:srgbClr val="0070C0"/>
                </a:solidFill>
              </a:rPr>
              <a:t>Use your work experience to bring theory to life</a:t>
            </a:r>
          </a:p>
          <a:p>
            <a:pPr eaLnBrk="1" hangingPunct="1"/>
            <a:r>
              <a:rPr lang="en-GB" altLang="en-US" sz="2400" dirty="0">
                <a:solidFill>
                  <a:srgbClr val="C00000"/>
                </a:solidFill>
              </a:rPr>
              <a:t>Don’t leave your assignments until the last minute</a:t>
            </a:r>
          </a:p>
          <a:p>
            <a:pPr eaLnBrk="1" hangingPunct="1"/>
            <a:r>
              <a:rPr lang="en-GB" altLang="en-US" sz="2400" dirty="0">
                <a:solidFill>
                  <a:srgbClr val="7030A0"/>
                </a:solidFill>
              </a:rPr>
              <a:t>Learn from each other and </a:t>
            </a:r>
            <a:r>
              <a:rPr lang="en-GB" altLang="en-US" sz="2400" b="1" u="sng" dirty="0">
                <a:solidFill>
                  <a:srgbClr val="7030A0"/>
                </a:solidFill>
              </a:rPr>
              <a:t>previous sample assignments</a:t>
            </a:r>
          </a:p>
          <a:p>
            <a:pPr eaLnBrk="1" hangingPunct="1"/>
            <a:r>
              <a:rPr lang="en-GB" altLang="en-US" sz="2400" dirty="0">
                <a:solidFill>
                  <a:schemeClr val="accent2">
                    <a:lumMod val="75000"/>
                  </a:schemeClr>
                </a:solidFill>
              </a:rPr>
              <a:t>Read, read, read – focus on journals</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turners PP presentation SEP 20185.jpg">
            <a:extLst>
              <a:ext uri="{FF2B5EF4-FFF2-40B4-BE49-F238E27FC236}">
                <a16:creationId xmlns:a16="http://schemas.microsoft.com/office/drawing/2014/main" id="{6EFDD50B-EC26-41D2-8416-96C422B64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0178" name="Title 3">
            <a:extLst>
              <a:ext uri="{FF2B5EF4-FFF2-40B4-BE49-F238E27FC236}">
                <a16:creationId xmlns:a16="http://schemas.microsoft.com/office/drawing/2014/main" id="{B2E3EADF-B5F5-4D9B-9433-411BC6E582A8}"/>
              </a:ext>
            </a:extLst>
          </p:cNvPr>
          <p:cNvSpPr>
            <a:spLocks noGrp="1" noChangeArrowheads="1"/>
          </p:cNvSpPr>
          <p:nvPr>
            <p:ph type="title"/>
          </p:nvPr>
        </p:nvSpPr>
        <p:spPr>
          <a:xfrm>
            <a:off x="282962" y="1285293"/>
            <a:ext cx="7886700" cy="1325563"/>
          </a:xfrm>
        </p:spPr>
        <p:txBody>
          <a:bodyPr/>
          <a:lstStyle/>
          <a:p>
            <a:pPr eaLnBrk="1" hangingPunct="1"/>
            <a:r>
              <a:rPr lang="en-GB" altLang="en-US" b="1" dirty="0"/>
              <a:t>Accessing resources</a:t>
            </a:r>
          </a:p>
        </p:txBody>
      </p:sp>
      <p:sp>
        <p:nvSpPr>
          <p:cNvPr id="50179" name="Content Placeholder 4">
            <a:extLst>
              <a:ext uri="{FF2B5EF4-FFF2-40B4-BE49-F238E27FC236}">
                <a16:creationId xmlns:a16="http://schemas.microsoft.com/office/drawing/2014/main" id="{D02A0DB6-71DC-44D7-8887-096CD3874648}"/>
              </a:ext>
            </a:extLst>
          </p:cNvPr>
          <p:cNvSpPr>
            <a:spLocks noGrp="1" noChangeArrowheads="1"/>
          </p:cNvSpPr>
          <p:nvPr>
            <p:ph idx="1"/>
          </p:nvPr>
        </p:nvSpPr>
        <p:spPr>
          <a:xfrm>
            <a:off x="457200" y="2321064"/>
            <a:ext cx="8229600" cy="3072571"/>
          </a:xfrm>
        </p:spPr>
        <p:txBody>
          <a:bodyPr/>
          <a:lstStyle/>
          <a:p>
            <a:pPr eaLnBrk="1" hangingPunct="1"/>
            <a:r>
              <a:rPr lang="en-GB" altLang="en-US" sz="2800" dirty="0"/>
              <a:t>Moodle site for every module</a:t>
            </a:r>
          </a:p>
          <a:p>
            <a:pPr lvl="1" eaLnBrk="1" hangingPunct="1"/>
            <a:r>
              <a:rPr lang="en-GB" altLang="en-US" sz="2400" dirty="0"/>
              <a:t>Lesson plan</a:t>
            </a:r>
          </a:p>
          <a:p>
            <a:pPr lvl="1" eaLnBrk="1" hangingPunct="1"/>
            <a:r>
              <a:rPr lang="en-GB" altLang="en-US" sz="2400" dirty="0"/>
              <a:t>Presentation slides</a:t>
            </a:r>
          </a:p>
          <a:p>
            <a:pPr lvl="1" eaLnBrk="1" hangingPunct="1"/>
            <a:r>
              <a:rPr lang="en-GB" altLang="en-US" sz="2400" dirty="0"/>
              <a:t>Seminar activities</a:t>
            </a:r>
          </a:p>
          <a:p>
            <a:pPr lvl="1" eaLnBrk="1" hangingPunct="1"/>
            <a:r>
              <a:rPr lang="en-GB" altLang="en-US" sz="2400" dirty="0"/>
              <a:t>Links to electronic journals and eBooks</a:t>
            </a:r>
          </a:p>
          <a:p>
            <a:pPr eaLnBrk="1" hangingPunct="1"/>
            <a:r>
              <a:rPr lang="en-GB" altLang="en-US" sz="2800" dirty="0"/>
              <a:t>You may independently organise to use local libraries in Singapore</a:t>
            </a:r>
          </a:p>
          <a:p>
            <a:pPr eaLnBrk="1" hangingPunct="1"/>
            <a:endParaRPr lang="en-GB" altLang="en-US" sz="280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turners PP presentation SEP 20185.jpg">
            <a:extLst>
              <a:ext uri="{FF2B5EF4-FFF2-40B4-BE49-F238E27FC236}">
                <a16:creationId xmlns:a16="http://schemas.microsoft.com/office/drawing/2014/main" id="{9F719514-C67E-46EE-917F-DA432BBA9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37932FA4-7543-4EDF-8641-3FF88A5D3636}"/>
              </a:ext>
            </a:extLst>
          </p:cNvPr>
          <p:cNvSpPr>
            <a:spLocks noGrp="1"/>
          </p:cNvSpPr>
          <p:nvPr>
            <p:ph type="title"/>
          </p:nvPr>
        </p:nvSpPr>
        <p:spPr>
          <a:xfrm>
            <a:off x="144965" y="1240110"/>
            <a:ext cx="8229600" cy="1143001"/>
          </a:xfrm>
        </p:spPr>
        <p:txBody>
          <a:bodyPr rtlCol="0">
            <a:normAutofit/>
          </a:bodyPr>
          <a:lstStyle/>
          <a:p>
            <a:pPr eaLnBrk="1" fontAlgn="auto" hangingPunct="1">
              <a:spcAft>
                <a:spcPts val="0"/>
              </a:spcAft>
              <a:defRPr/>
            </a:pPr>
            <a:r>
              <a:rPr lang="en-GB" b="1" dirty="0"/>
              <a:t>Excerpts from academic regulations</a:t>
            </a:r>
          </a:p>
        </p:txBody>
      </p:sp>
      <p:sp>
        <p:nvSpPr>
          <p:cNvPr id="3" name="Content Placeholder 2">
            <a:extLst>
              <a:ext uri="{FF2B5EF4-FFF2-40B4-BE49-F238E27FC236}">
                <a16:creationId xmlns:a16="http://schemas.microsoft.com/office/drawing/2014/main" id="{7415BDD2-8650-419C-9531-9ECAA6B5E5D8}"/>
              </a:ext>
            </a:extLst>
          </p:cNvPr>
          <p:cNvSpPr>
            <a:spLocks noGrp="1"/>
          </p:cNvSpPr>
          <p:nvPr>
            <p:ph idx="1"/>
          </p:nvPr>
        </p:nvSpPr>
        <p:spPr>
          <a:xfrm>
            <a:off x="498375" y="2279721"/>
            <a:ext cx="8147249" cy="3379837"/>
          </a:xfrm>
        </p:spPr>
        <p:txBody>
          <a:bodyPr rtlCol="0">
            <a:normAutofit/>
          </a:bodyPr>
          <a:lstStyle/>
          <a:p>
            <a:pPr marL="0" indent="0" eaLnBrk="1" fontAlgn="auto" hangingPunct="1">
              <a:spcAft>
                <a:spcPts val="0"/>
              </a:spcAft>
              <a:buFont typeface="Arial"/>
              <a:buNone/>
              <a:defRPr/>
            </a:pPr>
            <a:r>
              <a:rPr lang="en-GB" sz="2000" b="1" dirty="0"/>
              <a:t>Submission of work for assessment </a:t>
            </a:r>
          </a:p>
          <a:p>
            <a:pPr>
              <a:defRPr/>
            </a:pPr>
            <a:r>
              <a:rPr lang="en-US" sz="2000" dirty="0"/>
              <a:t>A part-time student must submit to assessment for all the modules on which they are enrolled for each academic year of their course.</a:t>
            </a:r>
          </a:p>
          <a:p>
            <a:pPr>
              <a:defRPr/>
            </a:pPr>
            <a:r>
              <a:rPr lang="en-US" sz="2000" dirty="0"/>
              <a:t>In order to be regarded as having submitted to assessment a student must have either:</a:t>
            </a:r>
          </a:p>
          <a:p>
            <a:pPr lvl="1">
              <a:defRPr/>
            </a:pPr>
            <a:r>
              <a:rPr lang="en-US" sz="2000" dirty="0"/>
              <a:t>Undergone the final assessment of the module; or</a:t>
            </a:r>
          </a:p>
          <a:p>
            <a:pPr lvl="1">
              <a:defRPr/>
            </a:pPr>
            <a:r>
              <a:rPr lang="en-US" sz="2000" dirty="0"/>
              <a:t>Passed the module, where this can be achieved without undergoing the final assessment.</a:t>
            </a:r>
          </a:p>
          <a:p>
            <a:pPr>
              <a:defRPr/>
            </a:pPr>
            <a:r>
              <a:rPr lang="en-US" sz="2000" dirty="0"/>
              <a:t>Failure to submit to assessment is considered a Non-Submission.</a:t>
            </a:r>
            <a:endParaRPr lang="en-GB" sz="2000" dirty="0"/>
          </a:p>
        </p:txBody>
      </p:sp>
      <p:sp>
        <p:nvSpPr>
          <p:cNvPr id="4" name="TextBox 3">
            <a:extLst>
              <a:ext uri="{FF2B5EF4-FFF2-40B4-BE49-F238E27FC236}">
                <a16:creationId xmlns:a16="http://schemas.microsoft.com/office/drawing/2014/main" id="{9DE2B442-44B0-4ADA-902C-0165C6E173D1}"/>
              </a:ext>
            </a:extLst>
          </p:cNvPr>
          <p:cNvSpPr txBox="1"/>
          <p:nvPr/>
        </p:nvSpPr>
        <p:spPr>
          <a:xfrm>
            <a:off x="5702461" y="5405837"/>
            <a:ext cx="3083730" cy="369332"/>
          </a:xfrm>
          <a:prstGeom prst="rect">
            <a:avLst/>
          </a:prstGeom>
          <a:noFill/>
        </p:spPr>
        <p:txBody>
          <a:bodyPr wrap="square" rtlCol="0">
            <a:spAutoFit/>
          </a:bodyPr>
          <a:lstStyle/>
          <a:p>
            <a:r>
              <a:rPr lang="en-US" dirty="0">
                <a:solidFill>
                  <a:schemeClr val="accent1"/>
                </a:solidFill>
              </a:rPr>
              <a:t>Academic Regulations AY19/20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turners PP presentation SEP 20185.jpg">
            <a:extLst>
              <a:ext uri="{FF2B5EF4-FFF2-40B4-BE49-F238E27FC236}">
                <a16:creationId xmlns:a16="http://schemas.microsoft.com/office/drawing/2014/main" id="{EC6D8F50-7E1C-4778-B902-D696F2A8A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9394" name="Title 1">
            <a:extLst>
              <a:ext uri="{FF2B5EF4-FFF2-40B4-BE49-F238E27FC236}">
                <a16:creationId xmlns:a16="http://schemas.microsoft.com/office/drawing/2014/main" id="{16F3446C-53C7-45AE-9A89-A498D7AC98DB}"/>
              </a:ext>
            </a:extLst>
          </p:cNvPr>
          <p:cNvSpPr>
            <a:spLocks noGrp="1" noChangeArrowheads="1"/>
          </p:cNvSpPr>
          <p:nvPr>
            <p:ph type="title"/>
          </p:nvPr>
        </p:nvSpPr>
        <p:spPr>
          <a:xfrm>
            <a:off x="371474" y="1336411"/>
            <a:ext cx="8594105" cy="1325563"/>
          </a:xfrm>
        </p:spPr>
        <p:txBody>
          <a:bodyPr>
            <a:normAutofit/>
          </a:bodyPr>
          <a:lstStyle/>
          <a:p>
            <a:pPr eaLnBrk="1" hangingPunct="1"/>
            <a:r>
              <a:rPr lang="en-GB" altLang="en-US" sz="3600" b="1" dirty="0"/>
              <a:t>How will we help you with your assessments?</a:t>
            </a:r>
          </a:p>
        </p:txBody>
      </p:sp>
      <p:sp>
        <p:nvSpPr>
          <p:cNvPr id="59395" name="Content Placeholder 2">
            <a:extLst>
              <a:ext uri="{FF2B5EF4-FFF2-40B4-BE49-F238E27FC236}">
                <a16:creationId xmlns:a16="http://schemas.microsoft.com/office/drawing/2014/main" id="{8667D091-F486-43D2-992E-FFD5E0F553AA}"/>
              </a:ext>
            </a:extLst>
          </p:cNvPr>
          <p:cNvSpPr>
            <a:spLocks noGrp="1" noChangeArrowheads="1"/>
          </p:cNvSpPr>
          <p:nvPr>
            <p:ph idx="1"/>
          </p:nvPr>
        </p:nvSpPr>
        <p:spPr>
          <a:xfrm>
            <a:off x="646771" y="2409534"/>
            <a:ext cx="8229600" cy="2962897"/>
          </a:xfrm>
        </p:spPr>
        <p:txBody>
          <a:bodyPr>
            <a:normAutofit/>
          </a:bodyPr>
          <a:lstStyle/>
          <a:p>
            <a:pPr eaLnBrk="1" hangingPunct="1"/>
            <a:r>
              <a:rPr lang="en-GB" altLang="en-US" sz="2400" dirty="0"/>
              <a:t>Share assessments at the start of each module</a:t>
            </a:r>
          </a:p>
          <a:p>
            <a:pPr eaLnBrk="1" hangingPunct="1"/>
            <a:r>
              <a:rPr lang="en-GB" altLang="en-US" sz="2400" dirty="0"/>
              <a:t>Clear assessment briefs</a:t>
            </a:r>
          </a:p>
          <a:p>
            <a:pPr eaLnBrk="1" hangingPunct="1"/>
            <a:r>
              <a:rPr lang="en-GB" altLang="en-US" sz="2400" dirty="0"/>
              <a:t>Marking criteria provided for every module</a:t>
            </a:r>
          </a:p>
          <a:p>
            <a:pPr eaLnBrk="1" hangingPunct="1"/>
            <a:r>
              <a:rPr lang="en-GB" altLang="en-US" sz="2400" dirty="0"/>
              <a:t>Formative feedback activities to check your understanding</a:t>
            </a:r>
          </a:p>
          <a:p>
            <a:pPr eaLnBrk="1" hangingPunct="1"/>
            <a:r>
              <a:rPr lang="en-GB" altLang="en-US" sz="2400" dirty="0"/>
              <a:t>Feedback on a one page overview of your assignment plan</a:t>
            </a:r>
          </a:p>
          <a:p>
            <a:pPr eaLnBrk="1" hangingPunct="1"/>
            <a:r>
              <a:rPr lang="en-GB" altLang="en-US" sz="2400" dirty="0"/>
              <a:t>Opportunity to ask questions</a:t>
            </a:r>
          </a:p>
        </p:txBody>
      </p:sp>
      <p:pic>
        <p:nvPicPr>
          <p:cNvPr id="3" name="Picture 2">
            <a:extLst>
              <a:ext uri="{FF2B5EF4-FFF2-40B4-BE49-F238E27FC236}">
                <a16:creationId xmlns:a16="http://schemas.microsoft.com/office/drawing/2014/main" id="{3CB3D2A6-3C4A-864E-9154-5E8C1C13C21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39394" y="4530858"/>
            <a:ext cx="1570792" cy="132556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turners PP presentation SEP 20185.jpg">
            <a:extLst>
              <a:ext uri="{FF2B5EF4-FFF2-40B4-BE49-F238E27FC236}">
                <a16:creationId xmlns:a16="http://schemas.microsoft.com/office/drawing/2014/main" id="{8C6F1A1C-6684-4D18-816B-6075312FD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0418" name="Title 1">
            <a:extLst>
              <a:ext uri="{FF2B5EF4-FFF2-40B4-BE49-F238E27FC236}">
                <a16:creationId xmlns:a16="http://schemas.microsoft.com/office/drawing/2014/main" id="{E84C097F-B38A-4DE4-8E11-A74468F22CA8}"/>
              </a:ext>
            </a:extLst>
          </p:cNvPr>
          <p:cNvSpPr>
            <a:spLocks noGrp="1" noChangeArrowheads="1"/>
          </p:cNvSpPr>
          <p:nvPr>
            <p:ph type="title"/>
          </p:nvPr>
        </p:nvSpPr>
        <p:spPr>
          <a:xfrm>
            <a:off x="457199" y="1023107"/>
            <a:ext cx="8229600" cy="1143001"/>
          </a:xfrm>
        </p:spPr>
        <p:txBody>
          <a:bodyPr/>
          <a:lstStyle/>
          <a:p>
            <a:pPr eaLnBrk="1" hangingPunct="1"/>
            <a:r>
              <a:rPr lang="en-GB" altLang="en-US" b="1" dirty="0"/>
              <a:t>Recap: Key messages</a:t>
            </a:r>
          </a:p>
        </p:txBody>
      </p:sp>
      <p:sp>
        <p:nvSpPr>
          <p:cNvPr id="60419" name="Content Placeholder 2">
            <a:extLst>
              <a:ext uri="{FF2B5EF4-FFF2-40B4-BE49-F238E27FC236}">
                <a16:creationId xmlns:a16="http://schemas.microsoft.com/office/drawing/2014/main" id="{27712B17-0AE9-49B6-A4B1-46D78AE74748}"/>
              </a:ext>
            </a:extLst>
          </p:cNvPr>
          <p:cNvSpPr>
            <a:spLocks noGrp="1" noChangeArrowheads="1"/>
          </p:cNvSpPr>
          <p:nvPr>
            <p:ph idx="1"/>
          </p:nvPr>
        </p:nvSpPr>
        <p:spPr>
          <a:xfrm>
            <a:off x="580691" y="2059744"/>
            <a:ext cx="7982617" cy="3775149"/>
          </a:xfrm>
        </p:spPr>
        <p:txBody>
          <a:bodyPr/>
          <a:lstStyle/>
          <a:p>
            <a:pPr eaLnBrk="1" hangingPunct="1"/>
            <a:r>
              <a:rPr lang="en-GB" altLang="en-US" sz="2400" dirty="0">
                <a:solidFill>
                  <a:srgbClr val="C00000"/>
                </a:solidFill>
              </a:rPr>
              <a:t>Read, read, read</a:t>
            </a:r>
          </a:p>
          <a:p>
            <a:pPr eaLnBrk="1" hangingPunct="1"/>
            <a:r>
              <a:rPr lang="en-GB" altLang="en-US" sz="2400" dirty="0">
                <a:solidFill>
                  <a:schemeClr val="accent4">
                    <a:lumMod val="75000"/>
                  </a:schemeClr>
                </a:solidFill>
              </a:rPr>
              <a:t>Journal articles are essential</a:t>
            </a:r>
          </a:p>
          <a:p>
            <a:pPr eaLnBrk="1" hangingPunct="1"/>
            <a:r>
              <a:rPr lang="en-GB" altLang="en-US" sz="2400" dirty="0">
                <a:solidFill>
                  <a:schemeClr val="accent6">
                    <a:lumMod val="75000"/>
                  </a:schemeClr>
                </a:solidFill>
              </a:rPr>
              <a:t>Engage in team/group activities – learn from each other</a:t>
            </a:r>
          </a:p>
          <a:p>
            <a:pPr eaLnBrk="1" hangingPunct="1"/>
            <a:r>
              <a:rPr lang="en-GB" altLang="en-US" sz="2400" dirty="0">
                <a:solidFill>
                  <a:srgbClr val="0070C0"/>
                </a:solidFill>
              </a:rPr>
              <a:t>Directed study will help you to make the most out of lectures/seminars</a:t>
            </a:r>
          </a:p>
          <a:p>
            <a:pPr eaLnBrk="1" hangingPunct="1"/>
            <a:r>
              <a:rPr lang="en-GB" altLang="en-US" sz="2400" dirty="0">
                <a:solidFill>
                  <a:schemeClr val="accent6">
                    <a:lumMod val="75000"/>
                  </a:schemeClr>
                </a:solidFill>
              </a:rPr>
              <a:t>Critical evaluation is key (link to benchmark standards)</a:t>
            </a:r>
          </a:p>
          <a:p>
            <a:pPr eaLnBrk="1" hangingPunct="1"/>
            <a:r>
              <a:rPr lang="en-GB" altLang="en-US" sz="2400" dirty="0">
                <a:solidFill>
                  <a:srgbClr val="C00000"/>
                </a:solidFill>
              </a:rPr>
              <a:t>50% = pass, 70% = distinction (different from US system)</a:t>
            </a:r>
          </a:p>
          <a:p>
            <a:pPr eaLnBrk="1" hangingPunct="1"/>
            <a:r>
              <a:rPr lang="en-GB" altLang="en-US" sz="2400" dirty="0">
                <a:solidFill>
                  <a:schemeClr val="accent4">
                    <a:lumMod val="75000"/>
                  </a:schemeClr>
                </a:solidFill>
              </a:rPr>
              <a:t>Make the most out of formative feedback</a:t>
            </a:r>
          </a:p>
        </p:txBody>
      </p:sp>
      <p:pic>
        <p:nvPicPr>
          <p:cNvPr id="2" name="Picture 1">
            <a:extLst>
              <a:ext uri="{FF2B5EF4-FFF2-40B4-BE49-F238E27FC236}">
                <a16:creationId xmlns:a16="http://schemas.microsoft.com/office/drawing/2014/main" id="{22CB7C49-EF1D-6243-A777-FF442527A3F4}"/>
              </a:ext>
            </a:extLst>
          </p:cNvPr>
          <p:cNvPicPr>
            <a:picLocks noChangeAspect="1"/>
          </p:cNvPicPr>
          <p:nvPr/>
        </p:nvPicPr>
        <p:blipFill>
          <a:blip r:embed="rId3"/>
          <a:stretch>
            <a:fillRect/>
          </a:stretch>
        </p:blipFill>
        <p:spPr>
          <a:xfrm>
            <a:off x="7895826" y="1284114"/>
            <a:ext cx="1081319" cy="155125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turners PP presentation SEP 20185.jpg">
            <a:extLst>
              <a:ext uri="{FF2B5EF4-FFF2-40B4-BE49-F238E27FC236}">
                <a16:creationId xmlns:a16="http://schemas.microsoft.com/office/drawing/2014/main" id="{921F82D2-4F58-41E5-8F63-706A4C888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2466" name="Title 1">
            <a:extLst>
              <a:ext uri="{FF2B5EF4-FFF2-40B4-BE49-F238E27FC236}">
                <a16:creationId xmlns:a16="http://schemas.microsoft.com/office/drawing/2014/main" id="{59EC14DC-765F-4A1F-BCD1-2C3320F9DB4B}"/>
              </a:ext>
            </a:extLst>
          </p:cNvPr>
          <p:cNvSpPr>
            <a:spLocks noGrp="1" noChangeArrowheads="1"/>
          </p:cNvSpPr>
          <p:nvPr>
            <p:ph type="title"/>
          </p:nvPr>
        </p:nvSpPr>
        <p:spPr>
          <a:xfrm>
            <a:off x="628650" y="1223720"/>
            <a:ext cx="7886700" cy="1325563"/>
          </a:xfrm>
        </p:spPr>
        <p:txBody>
          <a:bodyPr/>
          <a:lstStyle/>
          <a:p>
            <a:pPr eaLnBrk="1" hangingPunct="1"/>
            <a:r>
              <a:rPr lang="en-GB" altLang="en-US" b="1" dirty="0"/>
              <a:t>Your are the Master of Your Game</a:t>
            </a:r>
          </a:p>
        </p:txBody>
      </p:sp>
      <p:sp>
        <p:nvSpPr>
          <p:cNvPr id="62467" name="Content Placeholder 2">
            <a:extLst>
              <a:ext uri="{FF2B5EF4-FFF2-40B4-BE49-F238E27FC236}">
                <a16:creationId xmlns:a16="http://schemas.microsoft.com/office/drawing/2014/main" id="{8825A319-15D1-4456-9CDC-ABE5133502F6}"/>
              </a:ext>
            </a:extLst>
          </p:cNvPr>
          <p:cNvSpPr>
            <a:spLocks noGrp="1" noChangeArrowheads="1"/>
          </p:cNvSpPr>
          <p:nvPr>
            <p:ph idx="1"/>
          </p:nvPr>
        </p:nvSpPr>
        <p:spPr>
          <a:xfrm>
            <a:off x="628650" y="2914409"/>
            <a:ext cx="7886700" cy="2719871"/>
          </a:xfrm>
        </p:spPr>
        <p:txBody>
          <a:bodyPr/>
          <a:lstStyle/>
          <a:p>
            <a:pPr marL="0" indent="0" algn="ctr" eaLnBrk="1" hangingPunct="1">
              <a:buFont typeface="Arial" panose="020B0604020202020204" pitchFamily="34" charset="0"/>
              <a:buNone/>
            </a:pPr>
            <a:r>
              <a:rPr lang="en-GB" altLang="en-US" sz="9600" dirty="0">
                <a:solidFill>
                  <a:srgbClr val="0070C0"/>
                </a:solidFill>
              </a:rPr>
              <a:t>Q</a:t>
            </a:r>
            <a:r>
              <a:rPr lang="en-GB" altLang="en-US" sz="9600" dirty="0">
                <a:solidFill>
                  <a:schemeClr val="accent6">
                    <a:lumMod val="50000"/>
                  </a:schemeClr>
                </a:solidFill>
              </a:rPr>
              <a:t>&amp;</a:t>
            </a:r>
            <a:r>
              <a:rPr lang="en-GB" altLang="en-US" sz="9600" dirty="0">
                <a:solidFill>
                  <a:schemeClr val="accent4">
                    <a:lumMod val="75000"/>
                  </a:schemeClr>
                </a:solidFill>
              </a:rPr>
              <a:t>A</a:t>
            </a:r>
          </a:p>
        </p:txBody>
      </p:sp>
      <p:pic>
        <p:nvPicPr>
          <p:cNvPr id="2" name="Picture 1">
            <a:extLst>
              <a:ext uri="{FF2B5EF4-FFF2-40B4-BE49-F238E27FC236}">
                <a16:creationId xmlns:a16="http://schemas.microsoft.com/office/drawing/2014/main" id="{1C241363-DA29-3C45-89CB-B852A3051FA9}"/>
              </a:ext>
            </a:extLst>
          </p:cNvPr>
          <p:cNvPicPr>
            <a:picLocks noChangeAspect="1"/>
          </p:cNvPicPr>
          <p:nvPr/>
        </p:nvPicPr>
        <p:blipFill>
          <a:blip r:embed="rId3">
            <a:clrChange>
              <a:clrFrom>
                <a:srgbClr val="F7F7F7"/>
              </a:clrFrom>
              <a:clrTo>
                <a:srgbClr val="F7F7F7">
                  <a:alpha val="0"/>
                </a:srgbClr>
              </a:clrTo>
            </a:clrChange>
            <a:duotone>
              <a:prstClr val="black"/>
              <a:schemeClr val="accent6">
                <a:tint val="45000"/>
                <a:satMod val="400000"/>
              </a:schemeClr>
            </a:duotone>
          </a:blip>
          <a:stretch>
            <a:fillRect/>
          </a:stretch>
        </p:blipFill>
        <p:spPr>
          <a:xfrm>
            <a:off x="6458553" y="2683098"/>
            <a:ext cx="3086272" cy="2811191"/>
          </a:xfrm>
          <a:prstGeom prst="rect">
            <a:avLst/>
          </a:prstGeom>
        </p:spPr>
      </p:pic>
      <p:pic>
        <p:nvPicPr>
          <p:cNvPr id="3" name="Picture 2">
            <a:extLst>
              <a:ext uri="{FF2B5EF4-FFF2-40B4-BE49-F238E27FC236}">
                <a16:creationId xmlns:a16="http://schemas.microsoft.com/office/drawing/2014/main" id="{43D27F69-9465-CD41-9483-A0BE93A242D5}"/>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600148">
            <a:off x="7423871" y="2643598"/>
            <a:ext cx="1215476" cy="66671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420342" y="560770"/>
            <a:ext cx="8303315" cy="1307396"/>
          </a:xfrm>
        </p:spPr>
        <p:txBody>
          <a:bodyPr>
            <a:normAutofit/>
          </a:bodyPr>
          <a:lstStyle/>
          <a:p>
            <a:pPr algn="ctr"/>
            <a:r>
              <a:rPr lang="en-SG" sz="4000" b="1" u="sng" dirty="0">
                <a:latin typeface="+mn-lt"/>
              </a:rPr>
              <a:t>Class Attendance</a:t>
            </a:r>
            <a:endParaRPr lang="en-US" sz="4000" b="1" u="sng" dirty="0">
              <a:latin typeface="+mn-lt"/>
            </a:endParaRPr>
          </a:p>
        </p:txBody>
      </p:sp>
      <p:sp>
        <p:nvSpPr>
          <p:cNvPr id="6" name="Content Placeholder 5">
            <a:extLst>
              <a:ext uri="{FF2B5EF4-FFF2-40B4-BE49-F238E27FC236}">
                <a16:creationId xmlns:a16="http://schemas.microsoft.com/office/drawing/2014/main" id="{33705E6D-93D3-44F2-B8AB-7257C0A3F62D}"/>
              </a:ext>
            </a:extLst>
          </p:cNvPr>
          <p:cNvSpPr>
            <a:spLocks noGrp="1"/>
          </p:cNvSpPr>
          <p:nvPr>
            <p:ph idx="1"/>
          </p:nvPr>
        </p:nvSpPr>
        <p:spPr>
          <a:xfrm>
            <a:off x="523874" y="1613153"/>
            <a:ext cx="4814272" cy="5244847"/>
          </a:xfrm>
        </p:spPr>
        <p:txBody>
          <a:bodyPr>
            <a:noAutofit/>
          </a:bodyPr>
          <a:lstStyle/>
          <a:p>
            <a:pPr>
              <a:buFont typeface="Wingdings" panose="05000000000000000000" pitchFamily="2" charset="2"/>
              <a:buChar char="§"/>
            </a:pPr>
            <a:r>
              <a:rPr lang="en-SG" sz="2900" b="1" dirty="0"/>
              <a:t>75%</a:t>
            </a:r>
            <a:r>
              <a:rPr lang="en-SG" sz="2900" dirty="0"/>
              <a:t> overall attendance required</a:t>
            </a:r>
          </a:p>
          <a:p>
            <a:pPr>
              <a:buFont typeface="Wingdings" panose="05000000000000000000" pitchFamily="2" charset="2"/>
              <a:buChar char="§"/>
            </a:pPr>
            <a:r>
              <a:rPr lang="en-SG" sz="2900" dirty="0"/>
              <a:t>Arrive promptly for classes (No grace period)</a:t>
            </a:r>
          </a:p>
          <a:p>
            <a:pPr>
              <a:buFont typeface="Wingdings" panose="05000000000000000000" pitchFamily="2" charset="2"/>
              <a:buChar char="§"/>
            </a:pPr>
            <a:r>
              <a:rPr lang="en-SG" sz="2900" dirty="0"/>
              <a:t>Contribute to class discussion</a:t>
            </a:r>
          </a:p>
          <a:p>
            <a:pPr>
              <a:buFont typeface="Wingdings" panose="05000000000000000000" pitchFamily="2" charset="2"/>
              <a:buChar char="§"/>
            </a:pPr>
            <a:r>
              <a:rPr lang="en-SG" sz="2900" dirty="0"/>
              <a:t>Students are required to sign on the physical attendance register in the classroom when attending classes</a:t>
            </a:r>
          </a:p>
          <a:p>
            <a:endParaRPr lang="en-SG" sz="3200" dirty="0"/>
          </a:p>
        </p:txBody>
      </p:sp>
      <p:pic>
        <p:nvPicPr>
          <p:cNvPr id="7" name="Picture 6" descr="A close up of a sign&#10;&#10;Description automatically generated">
            <a:extLst>
              <a:ext uri="{FF2B5EF4-FFF2-40B4-BE49-F238E27FC236}">
                <a16:creationId xmlns:a16="http://schemas.microsoft.com/office/drawing/2014/main" id="{6A4F2112-C144-414B-A554-22F539647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8146" y="2324100"/>
            <a:ext cx="3224784" cy="3224784"/>
          </a:xfrm>
          <a:prstGeom prst="rect">
            <a:avLst/>
          </a:prstGeom>
        </p:spPr>
      </p:pic>
    </p:spTree>
    <p:extLst>
      <p:ext uri="{BB962C8B-B14F-4D97-AF65-F5344CB8AC3E}">
        <p14:creationId xmlns:p14="http://schemas.microsoft.com/office/powerpoint/2010/main" val="189454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628650" y="652286"/>
            <a:ext cx="8303315" cy="1307396"/>
          </a:xfrm>
        </p:spPr>
        <p:txBody>
          <a:bodyPr>
            <a:normAutofit/>
          </a:bodyPr>
          <a:lstStyle/>
          <a:p>
            <a:pPr algn="ctr"/>
            <a:r>
              <a:rPr lang="en-SG" sz="4000" b="1" u="sng" dirty="0">
                <a:latin typeface="+mn-lt"/>
              </a:rPr>
              <a:t>Class Schedule</a:t>
            </a:r>
            <a:endParaRPr lang="en-US" sz="4000" b="1" u="sng" dirty="0">
              <a:latin typeface="+mn-lt"/>
            </a:endParaRPr>
          </a:p>
        </p:txBody>
      </p:sp>
      <p:sp>
        <p:nvSpPr>
          <p:cNvPr id="6" name="Content Placeholder 5">
            <a:extLst>
              <a:ext uri="{FF2B5EF4-FFF2-40B4-BE49-F238E27FC236}">
                <a16:creationId xmlns:a16="http://schemas.microsoft.com/office/drawing/2014/main" id="{33705E6D-93D3-44F2-B8AB-7257C0A3F62D}"/>
              </a:ext>
            </a:extLst>
          </p:cNvPr>
          <p:cNvSpPr>
            <a:spLocks noGrp="1"/>
          </p:cNvSpPr>
          <p:nvPr>
            <p:ph idx="1"/>
          </p:nvPr>
        </p:nvSpPr>
        <p:spPr>
          <a:xfrm>
            <a:off x="3750498" y="1724788"/>
            <a:ext cx="5305425" cy="4949767"/>
          </a:xfrm>
        </p:spPr>
        <p:txBody>
          <a:bodyPr>
            <a:noAutofit/>
          </a:bodyPr>
          <a:lstStyle/>
          <a:p>
            <a:pPr>
              <a:buFont typeface="Wingdings" panose="05000000000000000000" pitchFamily="2" charset="2"/>
              <a:buChar char="§"/>
            </a:pPr>
            <a:r>
              <a:rPr lang="en-US" dirty="0"/>
              <a:t>Classroom venue: Please refer to Plasma TV at Aventis campus level 4 on the day of lesson</a:t>
            </a:r>
          </a:p>
          <a:p>
            <a:pPr>
              <a:buFont typeface="Wingdings" panose="05000000000000000000" pitchFamily="2" charset="2"/>
              <a:buChar char="§"/>
            </a:pPr>
            <a:r>
              <a:rPr lang="en-US" dirty="0"/>
              <a:t>Lessons are conducted from: </a:t>
            </a:r>
          </a:p>
          <a:p>
            <a:pPr lvl="1">
              <a:buFont typeface="Wingdings" panose="05000000000000000000" pitchFamily="2" charset="2"/>
              <a:buChar char="§"/>
            </a:pPr>
            <a:r>
              <a:rPr lang="en-US" sz="2800" dirty="0"/>
              <a:t>7.00pm to 10.00pm (Fridays)</a:t>
            </a:r>
          </a:p>
          <a:p>
            <a:pPr lvl="1">
              <a:buFont typeface="Wingdings" panose="05000000000000000000" pitchFamily="2" charset="2"/>
              <a:buChar char="§"/>
            </a:pPr>
            <a:r>
              <a:rPr lang="en-US" sz="2800" dirty="0"/>
              <a:t>9.00am to 5.00pm (Weekends) </a:t>
            </a:r>
          </a:p>
          <a:p>
            <a:pPr>
              <a:buFont typeface="Wingdings" panose="05000000000000000000" pitchFamily="2" charset="2"/>
              <a:buChar char="§"/>
            </a:pPr>
            <a:r>
              <a:rPr lang="en-SG" dirty="0"/>
              <a:t>A copy of the latest updated class schedule can be downloaded from our website: </a:t>
            </a:r>
            <a:r>
              <a:rPr lang="en-SG" dirty="0">
                <a:hlinkClick r:id="rId4"/>
              </a:rPr>
              <a:t>https://aventis.edu.sg/resources/</a:t>
            </a:r>
            <a:r>
              <a:rPr lang="en-SG" dirty="0"/>
              <a:t> </a:t>
            </a:r>
          </a:p>
        </p:txBody>
      </p:sp>
      <p:pic>
        <p:nvPicPr>
          <p:cNvPr id="2" name="Picture 4" descr="Time And Attendance Icon Clipart , Png Download - Calendar And Clock Icon ,  Free Transparent Clipart - ClipartKey">
            <a:extLst>
              <a:ext uri="{FF2B5EF4-FFF2-40B4-BE49-F238E27FC236}">
                <a16:creationId xmlns:a16="http://schemas.microsoft.com/office/drawing/2014/main" id="{9DBBD481-48D1-42B6-A462-C29A2DFF68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282" y="2228603"/>
            <a:ext cx="3516216" cy="367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286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628650" y="652286"/>
            <a:ext cx="8303315" cy="1307396"/>
          </a:xfrm>
        </p:spPr>
        <p:txBody>
          <a:bodyPr>
            <a:normAutofit/>
          </a:bodyPr>
          <a:lstStyle/>
          <a:p>
            <a:pPr algn="ctr"/>
            <a:r>
              <a:rPr lang="en-SG" sz="4000" b="1" u="sng" dirty="0">
                <a:latin typeface="+mn-lt"/>
              </a:rPr>
              <a:t>Class Schedule</a:t>
            </a:r>
            <a:endParaRPr lang="en-US" sz="4000" b="1" u="sng" dirty="0">
              <a:latin typeface="+mn-lt"/>
            </a:endParaRPr>
          </a:p>
        </p:txBody>
      </p:sp>
      <p:pic>
        <p:nvPicPr>
          <p:cNvPr id="2" name="Picture 1">
            <a:extLst>
              <a:ext uri="{FF2B5EF4-FFF2-40B4-BE49-F238E27FC236}">
                <a16:creationId xmlns:a16="http://schemas.microsoft.com/office/drawing/2014/main" id="{5F1D9841-4BD7-49A5-A6EE-2AD379D1D7E4}"/>
              </a:ext>
            </a:extLst>
          </p:cNvPr>
          <p:cNvPicPr>
            <a:picLocks noChangeAspect="1"/>
          </p:cNvPicPr>
          <p:nvPr/>
        </p:nvPicPr>
        <p:blipFill>
          <a:blip r:embed="rId4"/>
          <a:stretch>
            <a:fillRect/>
          </a:stretch>
        </p:blipFill>
        <p:spPr>
          <a:xfrm>
            <a:off x="0" y="1641489"/>
            <a:ext cx="9144000" cy="5216511"/>
          </a:xfrm>
          <a:prstGeom prst="rect">
            <a:avLst/>
          </a:prstGeom>
        </p:spPr>
      </p:pic>
    </p:spTree>
    <p:extLst>
      <p:ext uri="{BB962C8B-B14F-4D97-AF65-F5344CB8AC3E}">
        <p14:creationId xmlns:p14="http://schemas.microsoft.com/office/powerpoint/2010/main" val="35503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ventis logo">
            <a:extLst>
              <a:ext uri="{FF2B5EF4-FFF2-40B4-BE49-F238E27FC236}">
                <a16:creationId xmlns:a16="http://schemas.microsoft.com/office/drawing/2014/main" id="{E28EC03C-D201-46CF-86C8-E4D78760E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83445"/>
            <a:ext cx="2401956" cy="7585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Image result for university of west london logo">
            <a:extLst>
              <a:ext uri="{FF2B5EF4-FFF2-40B4-BE49-F238E27FC236}">
                <a16:creationId xmlns:a16="http://schemas.microsoft.com/office/drawing/2014/main" id="{AA61676E-044C-4247-9F90-34B66A7283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78" t="24934" r="5246" b="27364"/>
          <a:stretch/>
        </p:blipFill>
        <p:spPr bwMode="auto">
          <a:xfrm>
            <a:off x="5825159" y="183445"/>
            <a:ext cx="2690191" cy="7546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271A449-4288-4907-A28C-472F836ADEFC}"/>
              </a:ext>
            </a:extLst>
          </p:cNvPr>
          <p:cNvSpPr>
            <a:spLocks noGrp="1"/>
          </p:cNvSpPr>
          <p:nvPr>
            <p:ph type="title"/>
          </p:nvPr>
        </p:nvSpPr>
        <p:spPr>
          <a:xfrm>
            <a:off x="628650" y="652286"/>
            <a:ext cx="8303315" cy="1307396"/>
          </a:xfrm>
        </p:spPr>
        <p:txBody>
          <a:bodyPr>
            <a:normAutofit/>
          </a:bodyPr>
          <a:lstStyle/>
          <a:p>
            <a:pPr algn="ctr"/>
            <a:r>
              <a:rPr lang="en-SG" sz="4000" b="1" u="sng" dirty="0">
                <a:latin typeface="+mn-lt"/>
              </a:rPr>
              <a:t>Class Schedule</a:t>
            </a:r>
            <a:endParaRPr lang="en-US" sz="4000" b="1" u="sng" dirty="0">
              <a:latin typeface="+mn-lt"/>
            </a:endParaRPr>
          </a:p>
        </p:txBody>
      </p:sp>
      <p:pic>
        <p:nvPicPr>
          <p:cNvPr id="7" name="Picture 6">
            <a:extLst>
              <a:ext uri="{FF2B5EF4-FFF2-40B4-BE49-F238E27FC236}">
                <a16:creationId xmlns:a16="http://schemas.microsoft.com/office/drawing/2014/main" id="{88FADA12-5719-43F7-8731-3A5A3BA34C6B}"/>
              </a:ext>
            </a:extLst>
          </p:cNvPr>
          <p:cNvPicPr>
            <a:picLocks noChangeAspect="1"/>
          </p:cNvPicPr>
          <p:nvPr/>
        </p:nvPicPr>
        <p:blipFill>
          <a:blip r:embed="rId4"/>
          <a:stretch>
            <a:fillRect/>
          </a:stretch>
        </p:blipFill>
        <p:spPr>
          <a:xfrm>
            <a:off x="0" y="1743452"/>
            <a:ext cx="9144000" cy="4595887"/>
          </a:xfrm>
          <a:prstGeom prst="rect">
            <a:avLst/>
          </a:prstGeom>
        </p:spPr>
      </p:pic>
    </p:spTree>
    <p:extLst>
      <p:ext uri="{BB962C8B-B14F-4D97-AF65-F5344CB8AC3E}">
        <p14:creationId xmlns:p14="http://schemas.microsoft.com/office/powerpoint/2010/main" val="7123052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8278</TotalTime>
  <Words>3092</Words>
  <Application>Microsoft Office PowerPoint</Application>
  <PresentationFormat>On-screen Show (4:3)</PresentationFormat>
  <Paragraphs>353</Paragraphs>
  <Slides>58</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Baskerville Old Face</vt:lpstr>
      <vt:lpstr>Calibri</vt:lpstr>
      <vt:lpstr>Calibri Light</vt:lpstr>
      <vt:lpstr>Tahoma</vt:lpstr>
      <vt:lpstr>Wingdings</vt:lpstr>
      <vt:lpstr>Office Theme</vt:lpstr>
      <vt:lpstr>Aventis-University of West London  Student Orientation  March 2021 Intake</vt:lpstr>
      <vt:lpstr>Agenda</vt:lpstr>
      <vt:lpstr>Aventis - Vision, Mission and Organisation Values</vt:lpstr>
      <vt:lpstr>Aventis - Vision, Mission and Organisation Values</vt:lpstr>
      <vt:lpstr>Student Journey</vt:lpstr>
      <vt:lpstr>Class Attendance</vt:lpstr>
      <vt:lpstr>Class Schedule</vt:lpstr>
      <vt:lpstr>Class Schedule</vt:lpstr>
      <vt:lpstr>Class Schedule</vt:lpstr>
      <vt:lpstr>Leave Application</vt:lpstr>
      <vt:lpstr>Assessment Component   – MSc Cyber Security</vt:lpstr>
      <vt:lpstr>Assessment  – Submission Time</vt:lpstr>
      <vt:lpstr>Assessment  – Late Submission and Extension</vt:lpstr>
      <vt:lpstr>Assessment  – Late Submission and Extension</vt:lpstr>
      <vt:lpstr>Assessment  – Resit &amp; Retakes</vt:lpstr>
      <vt:lpstr>University Learning Management System - Blackboard</vt:lpstr>
      <vt:lpstr>University Learning Management System - Blackboard</vt:lpstr>
      <vt:lpstr>Blackboard Credentials / Study Materials</vt:lpstr>
      <vt:lpstr>Sample Certificates /  Classification of Results</vt:lpstr>
      <vt:lpstr>School Fees</vt:lpstr>
      <vt:lpstr>School Fees</vt:lpstr>
      <vt:lpstr>Deferment Policy</vt:lpstr>
      <vt:lpstr>Withdrawal and Refund Policy</vt:lpstr>
      <vt:lpstr>Online Evaluation Form</vt:lpstr>
      <vt:lpstr>Student Feedback and Grievances</vt:lpstr>
      <vt:lpstr>UWL Student Handbook &amp; Forms</vt:lpstr>
      <vt:lpstr>Our Commitment to You</vt:lpstr>
      <vt:lpstr>UWL Course Leader</vt:lpstr>
      <vt:lpstr>Any questions?   Thank you</vt:lpstr>
      <vt:lpstr>Academic Writing and Referencing Workshop by  Mr Ronald Shiflet </vt:lpstr>
      <vt:lpstr>Agenda</vt:lpstr>
      <vt:lpstr>Modules you will study</vt:lpstr>
      <vt:lpstr>Ice-breaker</vt:lpstr>
      <vt:lpstr>Ice-breaker</vt:lpstr>
      <vt:lpstr>What is critical thinking?</vt:lpstr>
      <vt:lpstr>What is critical thinking?</vt:lpstr>
      <vt:lpstr>Critical thinking in an academic context</vt:lpstr>
      <vt:lpstr>Critical thinking behaviour and principles</vt:lpstr>
      <vt:lpstr>Points to remember with critical writing</vt:lpstr>
      <vt:lpstr>Referencing</vt:lpstr>
      <vt:lpstr>Citations</vt:lpstr>
      <vt:lpstr>PowerPoint Presentation</vt:lpstr>
      <vt:lpstr>Presenting your quotations/paraphrasing in your work</vt:lpstr>
      <vt:lpstr>Bibliography/references list</vt:lpstr>
      <vt:lpstr>What information do you need to provide in list of references?</vt:lpstr>
      <vt:lpstr>PowerPoint Presentation</vt:lpstr>
      <vt:lpstr>PowerPoint Presentation</vt:lpstr>
      <vt:lpstr>PowerPoint Presentation</vt:lpstr>
      <vt:lpstr>Plagiarism</vt:lpstr>
      <vt:lpstr>Turnitin – Similarity Index </vt:lpstr>
      <vt:lpstr>Turnitin – Similarity reports</vt:lpstr>
      <vt:lpstr>Your homework and further support:</vt:lpstr>
      <vt:lpstr>How to be a successful student</vt:lpstr>
      <vt:lpstr>Accessing resources</vt:lpstr>
      <vt:lpstr>Excerpts from academic regulations</vt:lpstr>
      <vt:lpstr>How will we help you with your assessments?</vt:lpstr>
      <vt:lpstr>Recap: Key messages</vt:lpstr>
      <vt:lpstr>Your are the Master of Your Game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Success Aventis</dc:creator>
  <cp:lastModifiedBy>Siti Amelia Che Ajid</cp:lastModifiedBy>
  <cp:revision>100</cp:revision>
  <dcterms:created xsi:type="dcterms:W3CDTF">2020-02-18T07:23:21Z</dcterms:created>
  <dcterms:modified xsi:type="dcterms:W3CDTF">2021-07-24T01:18:07Z</dcterms:modified>
</cp:coreProperties>
</file>