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Lst>
  <p:notesMasterIdLst>
    <p:notesMasterId r:id="rId76"/>
  </p:notesMasterIdLst>
  <p:handoutMasterIdLst>
    <p:handoutMasterId r:id="rId77"/>
  </p:handoutMasterIdLst>
  <p:sldIdLst>
    <p:sldId id="256" r:id="rId3"/>
    <p:sldId id="287" r:id="rId4"/>
    <p:sldId id="387" r:id="rId5"/>
    <p:sldId id="480" r:id="rId6"/>
    <p:sldId id="481" r:id="rId7"/>
    <p:sldId id="386" r:id="rId8"/>
    <p:sldId id="385" r:id="rId9"/>
    <p:sldId id="476" r:id="rId10"/>
    <p:sldId id="477" r:id="rId11"/>
    <p:sldId id="291" r:id="rId12"/>
    <p:sldId id="461" r:id="rId13"/>
    <p:sldId id="483" r:id="rId14"/>
    <p:sldId id="486" r:id="rId15"/>
    <p:sldId id="487" r:id="rId16"/>
    <p:sldId id="488" r:id="rId17"/>
    <p:sldId id="468" r:id="rId18"/>
    <p:sldId id="473" r:id="rId19"/>
    <p:sldId id="474" r:id="rId20"/>
    <p:sldId id="478" r:id="rId21"/>
    <p:sldId id="469" r:id="rId22"/>
    <p:sldId id="475" r:id="rId23"/>
    <p:sldId id="485" r:id="rId24"/>
    <p:sldId id="456" r:id="rId25"/>
    <p:sldId id="462" r:id="rId26"/>
    <p:sldId id="463" r:id="rId27"/>
    <p:sldId id="464" r:id="rId28"/>
    <p:sldId id="471" r:id="rId29"/>
    <p:sldId id="472" r:id="rId30"/>
    <p:sldId id="484" r:id="rId31"/>
    <p:sldId id="388" r:id="rId32"/>
    <p:sldId id="328" r:id="rId33"/>
    <p:sldId id="283" r:id="rId34"/>
    <p:sldId id="460" r:id="rId35"/>
    <p:sldId id="389" r:id="rId36"/>
    <p:sldId id="280" r:id="rId37"/>
    <p:sldId id="390" r:id="rId38"/>
    <p:sldId id="290" r:id="rId39"/>
    <p:sldId id="439" r:id="rId40"/>
    <p:sldId id="293" r:id="rId41"/>
    <p:sldId id="441" r:id="rId42"/>
    <p:sldId id="442" r:id="rId43"/>
    <p:sldId id="443" r:id="rId44"/>
    <p:sldId id="482" r:id="rId45"/>
    <p:sldId id="36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465" r:id="rId62"/>
    <p:sldId id="466" r:id="rId63"/>
    <p:sldId id="365" r:id="rId64"/>
    <p:sldId id="446" r:id="rId65"/>
    <p:sldId id="447" r:id="rId66"/>
    <p:sldId id="448" r:id="rId67"/>
    <p:sldId id="449" r:id="rId68"/>
    <p:sldId id="450" r:id="rId69"/>
    <p:sldId id="451" r:id="rId70"/>
    <p:sldId id="453" r:id="rId71"/>
    <p:sldId id="455" r:id="rId72"/>
    <p:sldId id="324" r:id="rId73"/>
    <p:sldId id="325" r:id="rId74"/>
    <p:sldId id="326"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A32"/>
    <a:srgbClr val="485925"/>
    <a:srgbClr val="83A343"/>
    <a:srgbClr val="9BBB59"/>
    <a:srgbClr val="FF6FCF"/>
    <a:srgbClr val="FF00FF"/>
    <a:srgbClr val="CC0099"/>
    <a:srgbClr val="0000FF"/>
    <a:srgbClr val="0000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90"/>
  </p:normalViewPr>
  <p:slideViewPr>
    <p:cSldViewPr>
      <p:cViewPr varScale="1">
        <p:scale>
          <a:sx n="114" d="100"/>
          <a:sy n="114" d="100"/>
        </p:scale>
        <p:origin x="15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0616"/>
    </p:cViewPr>
  </p:sorterViewPr>
  <p:notesViewPr>
    <p:cSldViewPr>
      <p:cViewPr varScale="1">
        <p:scale>
          <a:sx n="47" d="100"/>
          <a:sy n="47" d="100"/>
        </p:scale>
        <p:origin x="28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6795-8A9C-4117-9C6D-8CD0F01F273A}" type="doc">
      <dgm:prSet loTypeId="urn:microsoft.com/office/officeart/2005/8/layout/cycle6" loCatId="cycle" qsTypeId="urn:microsoft.com/office/officeart/2005/8/quickstyle/simple5" qsCatId="simple" csTypeId="urn:microsoft.com/office/officeart/2005/8/colors/colorful3" csCatId="colorful" phldr="1"/>
      <dgm:spPr/>
      <dgm:t>
        <a:bodyPr/>
        <a:lstStyle/>
        <a:p>
          <a:endParaRPr lang="en-SG"/>
        </a:p>
      </dgm:t>
    </dgm:pt>
    <dgm:pt modelId="{62183C1B-8CE8-4168-92CE-C8F408268AB9}">
      <dgm:prSet custT="1"/>
      <dgm:spPr/>
      <dgm:t>
        <a:bodyPr/>
        <a:lstStyle/>
        <a:p>
          <a:r>
            <a:rPr lang="en-SG" sz="1700" b="1" dirty="0">
              <a:latin typeface="Calibri" panose="020F0502020204030204" pitchFamily="34" charset="0"/>
              <a:cs typeface="Calibri" panose="020F0502020204030204" pitchFamily="34" charset="0"/>
            </a:rPr>
            <a:t>Professionalism</a:t>
          </a:r>
        </a:p>
      </dgm:t>
    </dgm:pt>
    <dgm:pt modelId="{95A8765F-26EF-401C-9D60-1B6551CDD79F}" type="parTrans" cxnId="{B7378F14-FA7E-4C02-B9B6-6946EB7D79F1}">
      <dgm:prSet/>
      <dgm:spPr/>
      <dgm:t>
        <a:bodyPr/>
        <a:lstStyle/>
        <a:p>
          <a:endParaRPr lang="en-SG" sz="1700" b="1">
            <a:latin typeface="Calibri" panose="020F0502020204030204" pitchFamily="34" charset="0"/>
            <a:cs typeface="Calibri" panose="020F0502020204030204" pitchFamily="34" charset="0"/>
          </a:endParaRPr>
        </a:p>
      </dgm:t>
    </dgm:pt>
    <dgm:pt modelId="{5BF46446-733F-4A98-B5CC-2A45141E7515}" type="sibTrans" cxnId="{B7378F14-FA7E-4C02-B9B6-6946EB7D79F1}">
      <dgm:prSet/>
      <dgm:spPr/>
      <dgm:t>
        <a:bodyPr/>
        <a:lstStyle/>
        <a:p>
          <a:endParaRPr lang="en-SG" sz="1700" b="1">
            <a:latin typeface="Calibri" panose="020F0502020204030204" pitchFamily="34" charset="0"/>
            <a:cs typeface="Calibri" panose="020F0502020204030204" pitchFamily="34" charset="0"/>
          </a:endParaRPr>
        </a:p>
      </dgm:t>
    </dgm:pt>
    <dgm:pt modelId="{302E166E-F874-4AAC-ABC0-66D67EFC4ABA}">
      <dgm:prSet custT="1"/>
      <dgm:spPr/>
      <dgm:t>
        <a:bodyPr/>
        <a:lstStyle/>
        <a:p>
          <a:r>
            <a:rPr lang="en-US" sz="1700" b="1" dirty="0">
              <a:latin typeface="Calibri" panose="020F0502020204030204" pitchFamily="34" charset="0"/>
              <a:cs typeface="Calibri" panose="020F0502020204030204" pitchFamily="34" charset="0"/>
            </a:rPr>
            <a:t>Integrity</a:t>
          </a:r>
          <a:endParaRPr lang="en-SG" sz="1700" b="1" dirty="0">
            <a:latin typeface="Calibri" panose="020F0502020204030204" pitchFamily="34" charset="0"/>
            <a:cs typeface="Calibri" panose="020F0502020204030204" pitchFamily="34" charset="0"/>
          </a:endParaRPr>
        </a:p>
      </dgm:t>
    </dgm:pt>
    <dgm:pt modelId="{38E29DB4-F2E8-4F75-BEA5-B0916A610905}" type="parTrans" cxnId="{8ADF4807-1CEA-406F-9863-A112922DF1F4}">
      <dgm:prSet/>
      <dgm:spPr/>
      <dgm:t>
        <a:bodyPr/>
        <a:lstStyle/>
        <a:p>
          <a:endParaRPr lang="en-SG" sz="1700" b="1">
            <a:latin typeface="Calibri" panose="020F0502020204030204" pitchFamily="34" charset="0"/>
            <a:cs typeface="Calibri" panose="020F0502020204030204" pitchFamily="34" charset="0"/>
          </a:endParaRPr>
        </a:p>
      </dgm:t>
    </dgm:pt>
    <dgm:pt modelId="{EAC861DF-D027-4779-BBFA-BD1E873210E0}" type="sibTrans" cxnId="{8ADF4807-1CEA-406F-9863-A112922DF1F4}">
      <dgm:prSet/>
      <dgm:spPr/>
      <dgm:t>
        <a:bodyPr/>
        <a:lstStyle/>
        <a:p>
          <a:endParaRPr lang="en-SG" sz="1700" b="1">
            <a:latin typeface="Calibri" panose="020F0502020204030204" pitchFamily="34" charset="0"/>
            <a:cs typeface="Calibri" panose="020F0502020204030204" pitchFamily="34" charset="0"/>
          </a:endParaRPr>
        </a:p>
      </dgm:t>
    </dgm:pt>
    <dgm:pt modelId="{FF4502DE-E6C9-4BBC-8EBA-8B5F6136FAC5}">
      <dgm:prSet custT="1"/>
      <dgm:spPr/>
      <dgm:t>
        <a:bodyPr/>
        <a:lstStyle/>
        <a:p>
          <a:r>
            <a:rPr lang="en-SG" sz="1700" b="1" dirty="0">
              <a:latin typeface="Calibri" panose="020F0502020204030204" pitchFamily="34" charset="0"/>
              <a:cs typeface="Calibri" panose="020F0502020204030204" pitchFamily="34" charset="0"/>
            </a:rPr>
            <a:t>Customer Care</a:t>
          </a:r>
        </a:p>
      </dgm:t>
    </dgm:pt>
    <dgm:pt modelId="{5EA94D99-7066-4B52-98B0-EBD4775754C9}" type="parTrans" cxnId="{16A3CF98-8F7E-451D-A5BF-D144F1F98917}">
      <dgm:prSet/>
      <dgm:spPr/>
      <dgm:t>
        <a:bodyPr/>
        <a:lstStyle/>
        <a:p>
          <a:endParaRPr lang="en-SG" sz="1700" b="1">
            <a:latin typeface="Calibri" panose="020F0502020204030204" pitchFamily="34" charset="0"/>
            <a:cs typeface="Calibri" panose="020F0502020204030204" pitchFamily="34" charset="0"/>
          </a:endParaRPr>
        </a:p>
      </dgm:t>
    </dgm:pt>
    <dgm:pt modelId="{78F5B671-9201-40CE-BD59-306D598490D8}" type="sibTrans" cxnId="{16A3CF98-8F7E-451D-A5BF-D144F1F98917}">
      <dgm:prSet/>
      <dgm:spPr/>
      <dgm:t>
        <a:bodyPr/>
        <a:lstStyle/>
        <a:p>
          <a:endParaRPr lang="en-SG" sz="1700" b="1">
            <a:latin typeface="Calibri" panose="020F0502020204030204" pitchFamily="34" charset="0"/>
            <a:cs typeface="Calibri" panose="020F0502020204030204" pitchFamily="34" charset="0"/>
          </a:endParaRPr>
        </a:p>
      </dgm:t>
    </dgm:pt>
    <dgm:pt modelId="{BFF22296-A245-4871-A62C-FFBC4C900191}">
      <dgm:prSet custT="1"/>
      <dgm:spPr/>
      <dgm:t>
        <a:bodyPr/>
        <a:lstStyle/>
        <a:p>
          <a:r>
            <a:rPr lang="en-SG" sz="1700" b="1" dirty="0">
              <a:latin typeface="Calibri" panose="020F0502020204030204" pitchFamily="34" charset="0"/>
              <a:cs typeface="Calibri" panose="020F0502020204030204" pitchFamily="34" charset="0"/>
            </a:rPr>
            <a:t>Communication</a:t>
          </a:r>
        </a:p>
      </dgm:t>
    </dgm:pt>
    <dgm:pt modelId="{67139F0F-914F-4794-9F76-95FD3FE55F71}" type="parTrans" cxnId="{6490EF9C-30AB-4EF4-94AC-E4119B457B6E}">
      <dgm:prSet/>
      <dgm:spPr/>
      <dgm:t>
        <a:bodyPr/>
        <a:lstStyle/>
        <a:p>
          <a:endParaRPr lang="en-SG" sz="1700" b="1">
            <a:latin typeface="Calibri" panose="020F0502020204030204" pitchFamily="34" charset="0"/>
            <a:cs typeface="Calibri" panose="020F0502020204030204" pitchFamily="34" charset="0"/>
          </a:endParaRPr>
        </a:p>
      </dgm:t>
    </dgm:pt>
    <dgm:pt modelId="{AEEFE102-5244-498A-89A3-0FACF2C2037B}" type="sibTrans" cxnId="{6490EF9C-30AB-4EF4-94AC-E4119B457B6E}">
      <dgm:prSet/>
      <dgm:spPr/>
      <dgm:t>
        <a:bodyPr/>
        <a:lstStyle/>
        <a:p>
          <a:endParaRPr lang="en-SG" sz="1700" b="1">
            <a:latin typeface="Calibri" panose="020F0502020204030204" pitchFamily="34" charset="0"/>
            <a:cs typeface="Calibri" panose="020F0502020204030204" pitchFamily="34" charset="0"/>
          </a:endParaRPr>
        </a:p>
      </dgm:t>
    </dgm:pt>
    <dgm:pt modelId="{C92687E9-D3FB-4E6C-92E8-85C0664A7D38}">
      <dgm:prSet custT="1"/>
      <dgm:spPr/>
      <dgm:t>
        <a:bodyPr/>
        <a:lstStyle/>
        <a:p>
          <a:r>
            <a:rPr lang="en-SG" sz="1700" b="1">
              <a:latin typeface="Calibri" panose="020F0502020204030204" pitchFamily="34" charset="0"/>
              <a:cs typeface="Calibri" panose="020F0502020204030204" pitchFamily="34" charset="0"/>
            </a:rPr>
            <a:t>Commitment</a:t>
          </a:r>
        </a:p>
      </dgm:t>
    </dgm:pt>
    <dgm:pt modelId="{0E361212-3268-481D-8E74-E0FD455E695C}" type="parTrans" cxnId="{D4B6ADA1-C01B-490B-99AA-AC92C39EEFDE}">
      <dgm:prSet/>
      <dgm:spPr/>
      <dgm:t>
        <a:bodyPr/>
        <a:lstStyle/>
        <a:p>
          <a:endParaRPr lang="en-SG" sz="1700" b="1">
            <a:latin typeface="Calibri" panose="020F0502020204030204" pitchFamily="34" charset="0"/>
            <a:cs typeface="Calibri" panose="020F0502020204030204" pitchFamily="34" charset="0"/>
          </a:endParaRPr>
        </a:p>
      </dgm:t>
    </dgm:pt>
    <dgm:pt modelId="{1544D547-1126-4F2F-82FC-64A10047CEC4}" type="sibTrans" cxnId="{D4B6ADA1-C01B-490B-99AA-AC92C39EEFDE}">
      <dgm:prSet/>
      <dgm:spPr/>
      <dgm:t>
        <a:bodyPr/>
        <a:lstStyle/>
        <a:p>
          <a:endParaRPr lang="en-SG" sz="1700" b="1">
            <a:latin typeface="Calibri" panose="020F0502020204030204" pitchFamily="34" charset="0"/>
            <a:cs typeface="Calibri" panose="020F0502020204030204" pitchFamily="34" charset="0"/>
          </a:endParaRPr>
        </a:p>
      </dgm:t>
    </dgm:pt>
    <dgm:pt modelId="{05B65390-8557-42DA-A32F-4BA3EFC4FC64}" type="pres">
      <dgm:prSet presAssocID="{73E96795-8A9C-4117-9C6D-8CD0F01F273A}" presName="cycle" presStyleCnt="0">
        <dgm:presLayoutVars>
          <dgm:dir/>
          <dgm:resizeHandles val="exact"/>
        </dgm:presLayoutVars>
      </dgm:prSet>
      <dgm:spPr/>
    </dgm:pt>
    <dgm:pt modelId="{A135BF78-FB26-4E44-98A5-9DED9BFE26F0}" type="pres">
      <dgm:prSet presAssocID="{62183C1B-8CE8-4168-92CE-C8F408268AB9}" presName="node" presStyleLbl="node1" presStyleIdx="0" presStyleCnt="5">
        <dgm:presLayoutVars>
          <dgm:bulletEnabled val="1"/>
        </dgm:presLayoutVars>
      </dgm:prSet>
      <dgm:spPr/>
    </dgm:pt>
    <dgm:pt modelId="{E0898F90-F0EB-4143-AD53-9BF9399B0FBF}" type="pres">
      <dgm:prSet presAssocID="{62183C1B-8CE8-4168-92CE-C8F408268AB9}" presName="spNode" presStyleCnt="0"/>
      <dgm:spPr/>
    </dgm:pt>
    <dgm:pt modelId="{FF98651B-206C-4C74-A84D-2BB82B428CC6}" type="pres">
      <dgm:prSet presAssocID="{5BF46446-733F-4A98-B5CC-2A45141E7515}" presName="sibTrans" presStyleLbl="sibTrans1D1" presStyleIdx="0" presStyleCnt="5"/>
      <dgm:spPr/>
    </dgm:pt>
    <dgm:pt modelId="{2EE17F6C-DC47-4C36-961B-EF457A6A9414}" type="pres">
      <dgm:prSet presAssocID="{302E166E-F874-4AAC-ABC0-66D67EFC4ABA}" presName="node" presStyleLbl="node1" presStyleIdx="1" presStyleCnt="5">
        <dgm:presLayoutVars>
          <dgm:bulletEnabled val="1"/>
        </dgm:presLayoutVars>
      </dgm:prSet>
      <dgm:spPr/>
    </dgm:pt>
    <dgm:pt modelId="{DCDCB42B-A4BD-46BA-A40F-54CF3C857D22}" type="pres">
      <dgm:prSet presAssocID="{302E166E-F874-4AAC-ABC0-66D67EFC4ABA}" presName="spNode" presStyleCnt="0"/>
      <dgm:spPr/>
    </dgm:pt>
    <dgm:pt modelId="{3C22DA0D-9F91-430F-8C4A-1C27B8E42F86}" type="pres">
      <dgm:prSet presAssocID="{EAC861DF-D027-4779-BBFA-BD1E873210E0}" presName="sibTrans" presStyleLbl="sibTrans1D1" presStyleIdx="1" presStyleCnt="5"/>
      <dgm:spPr/>
    </dgm:pt>
    <dgm:pt modelId="{59FE8111-4A0A-40FB-917C-AD4CF88E385D}" type="pres">
      <dgm:prSet presAssocID="{FF4502DE-E6C9-4BBC-8EBA-8B5F6136FAC5}" presName="node" presStyleLbl="node1" presStyleIdx="2" presStyleCnt="5">
        <dgm:presLayoutVars>
          <dgm:bulletEnabled val="1"/>
        </dgm:presLayoutVars>
      </dgm:prSet>
      <dgm:spPr/>
    </dgm:pt>
    <dgm:pt modelId="{2B91D81E-667E-4B4F-B252-B3B1B6BBB353}" type="pres">
      <dgm:prSet presAssocID="{FF4502DE-E6C9-4BBC-8EBA-8B5F6136FAC5}" presName="spNode" presStyleCnt="0"/>
      <dgm:spPr/>
    </dgm:pt>
    <dgm:pt modelId="{039274BC-3D20-4BF4-A5A7-29317C525477}" type="pres">
      <dgm:prSet presAssocID="{78F5B671-9201-40CE-BD59-306D598490D8}" presName="sibTrans" presStyleLbl="sibTrans1D1" presStyleIdx="2" presStyleCnt="5"/>
      <dgm:spPr/>
    </dgm:pt>
    <dgm:pt modelId="{BFD2B33F-4C83-43A1-8247-F999014B3AA9}" type="pres">
      <dgm:prSet presAssocID="{BFF22296-A245-4871-A62C-FFBC4C900191}" presName="node" presStyleLbl="node1" presStyleIdx="3" presStyleCnt="5">
        <dgm:presLayoutVars>
          <dgm:bulletEnabled val="1"/>
        </dgm:presLayoutVars>
      </dgm:prSet>
      <dgm:spPr/>
    </dgm:pt>
    <dgm:pt modelId="{0549A386-D22B-4AAA-AE59-D7E8C09E2F62}" type="pres">
      <dgm:prSet presAssocID="{BFF22296-A245-4871-A62C-FFBC4C900191}" presName="spNode" presStyleCnt="0"/>
      <dgm:spPr/>
    </dgm:pt>
    <dgm:pt modelId="{8FDEF2B1-03AC-4189-AA60-D422F822797D}" type="pres">
      <dgm:prSet presAssocID="{AEEFE102-5244-498A-89A3-0FACF2C2037B}" presName="sibTrans" presStyleLbl="sibTrans1D1" presStyleIdx="3" presStyleCnt="5"/>
      <dgm:spPr/>
    </dgm:pt>
    <dgm:pt modelId="{6DF99836-0DBB-4A3C-838B-65F727951F4F}" type="pres">
      <dgm:prSet presAssocID="{C92687E9-D3FB-4E6C-92E8-85C0664A7D38}" presName="node" presStyleLbl="node1" presStyleIdx="4" presStyleCnt="5">
        <dgm:presLayoutVars>
          <dgm:bulletEnabled val="1"/>
        </dgm:presLayoutVars>
      </dgm:prSet>
      <dgm:spPr/>
    </dgm:pt>
    <dgm:pt modelId="{6941F611-E528-452F-9038-509EB7E00B35}" type="pres">
      <dgm:prSet presAssocID="{C92687E9-D3FB-4E6C-92E8-85C0664A7D38}" presName="spNode" presStyleCnt="0"/>
      <dgm:spPr/>
    </dgm:pt>
    <dgm:pt modelId="{DF41F2E1-0BC7-4F83-8A2F-213D0080D222}" type="pres">
      <dgm:prSet presAssocID="{1544D547-1126-4F2F-82FC-64A10047CEC4}" presName="sibTrans" presStyleLbl="sibTrans1D1" presStyleIdx="4" presStyleCnt="5"/>
      <dgm:spPr/>
    </dgm:pt>
  </dgm:ptLst>
  <dgm:cxnLst>
    <dgm:cxn modelId="{8ADF4807-1CEA-406F-9863-A112922DF1F4}" srcId="{73E96795-8A9C-4117-9C6D-8CD0F01F273A}" destId="{302E166E-F874-4AAC-ABC0-66D67EFC4ABA}" srcOrd="1" destOrd="0" parTransId="{38E29DB4-F2E8-4F75-BEA5-B0916A610905}" sibTransId="{EAC861DF-D027-4779-BBFA-BD1E873210E0}"/>
    <dgm:cxn modelId="{B7378F14-FA7E-4C02-B9B6-6946EB7D79F1}" srcId="{73E96795-8A9C-4117-9C6D-8CD0F01F273A}" destId="{62183C1B-8CE8-4168-92CE-C8F408268AB9}" srcOrd="0" destOrd="0" parTransId="{95A8765F-26EF-401C-9D60-1B6551CDD79F}" sibTransId="{5BF46446-733F-4A98-B5CC-2A45141E7515}"/>
    <dgm:cxn modelId="{020C3C36-0E21-471A-B077-AD55706851C0}" type="presOf" srcId="{5BF46446-733F-4A98-B5CC-2A45141E7515}" destId="{FF98651B-206C-4C74-A84D-2BB82B428CC6}" srcOrd="0" destOrd="0" presId="urn:microsoft.com/office/officeart/2005/8/layout/cycle6"/>
    <dgm:cxn modelId="{9A9A7B3B-8882-4A07-BFCE-533515B515BE}" type="presOf" srcId="{302E166E-F874-4AAC-ABC0-66D67EFC4ABA}" destId="{2EE17F6C-DC47-4C36-961B-EF457A6A9414}" srcOrd="0" destOrd="0" presId="urn:microsoft.com/office/officeart/2005/8/layout/cycle6"/>
    <dgm:cxn modelId="{4F1BA863-F19F-41BF-80CE-6E7A7C362D77}" type="presOf" srcId="{C92687E9-D3FB-4E6C-92E8-85C0664A7D38}" destId="{6DF99836-0DBB-4A3C-838B-65F727951F4F}" srcOrd="0" destOrd="0" presId="urn:microsoft.com/office/officeart/2005/8/layout/cycle6"/>
    <dgm:cxn modelId="{C67FCA6E-A9C8-4391-B769-AF252658DDD7}" type="presOf" srcId="{EAC861DF-D027-4779-BBFA-BD1E873210E0}" destId="{3C22DA0D-9F91-430F-8C4A-1C27B8E42F86}" srcOrd="0" destOrd="0" presId="urn:microsoft.com/office/officeart/2005/8/layout/cycle6"/>
    <dgm:cxn modelId="{D2E4177A-1F46-4A9E-AE8F-D1FDEB3C528B}" type="presOf" srcId="{62183C1B-8CE8-4168-92CE-C8F408268AB9}" destId="{A135BF78-FB26-4E44-98A5-9DED9BFE26F0}" srcOrd="0" destOrd="0" presId="urn:microsoft.com/office/officeart/2005/8/layout/cycle6"/>
    <dgm:cxn modelId="{16A3CF98-8F7E-451D-A5BF-D144F1F98917}" srcId="{73E96795-8A9C-4117-9C6D-8CD0F01F273A}" destId="{FF4502DE-E6C9-4BBC-8EBA-8B5F6136FAC5}" srcOrd="2" destOrd="0" parTransId="{5EA94D99-7066-4B52-98B0-EBD4775754C9}" sibTransId="{78F5B671-9201-40CE-BD59-306D598490D8}"/>
    <dgm:cxn modelId="{6490EF9C-30AB-4EF4-94AC-E4119B457B6E}" srcId="{73E96795-8A9C-4117-9C6D-8CD0F01F273A}" destId="{BFF22296-A245-4871-A62C-FFBC4C900191}" srcOrd="3" destOrd="0" parTransId="{67139F0F-914F-4794-9F76-95FD3FE55F71}" sibTransId="{AEEFE102-5244-498A-89A3-0FACF2C2037B}"/>
    <dgm:cxn modelId="{D4B6ADA1-C01B-490B-99AA-AC92C39EEFDE}" srcId="{73E96795-8A9C-4117-9C6D-8CD0F01F273A}" destId="{C92687E9-D3FB-4E6C-92E8-85C0664A7D38}" srcOrd="4" destOrd="0" parTransId="{0E361212-3268-481D-8E74-E0FD455E695C}" sibTransId="{1544D547-1126-4F2F-82FC-64A10047CEC4}"/>
    <dgm:cxn modelId="{89D0C6A1-DD9C-4AA8-B829-E3A00DC810C3}" type="presOf" srcId="{FF4502DE-E6C9-4BBC-8EBA-8B5F6136FAC5}" destId="{59FE8111-4A0A-40FB-917C-AD4CF88E385D}" srcOrd="0" destOrd="0" presId="urn:microsoft.com/office/officeart/2005/8/layout/cycle6"/>
    <dgm:cxn modelId="{55A6F5CE-C29D-41CA-86D4-8FB4723E9941}" type="presOf" srcId="{73E96795-8A9C-4117-9C6D-8CD0F01F273A}" destId="{05B65390-8557-42DA-A32F-4BA3EFC4FC64}" srcOrd="0" destOrd="0" presId="urn:microsoft.com/office/officeart/2005/8/layout/cycle6"/>
    <dgm:cxn modelId="{C3A153CF-39EB-48A4-AC33-78EFDD94055D}" type="presOf" srcId="{BFF22296-A245-4871-A62C-FFBC4C900191}" destId="{BFD2B33F-4C83-43A1-8247-F999014B3AA9}" srcOrd="0" destOrd="0" presId="urn:microsoft.com/office/officeart/2005/8/layout/cycle6"/>
    <dgm:cxn modelId="{D7A39DD8-0C75-4411-ACFF-F94BD977E88E}" type="presOf" srcId="{78F5B671-9201-40CE-BD59-306D598490D8}" destId="{039274BC-3D20-4BF4-A5A7-29317C525477}" srcOrd="0" destOrd="0" presId="urn:microsoft.com/office/officeart/2005/8/layout/cycle6"/>
    <dgm:cxn modelId="{274FECEB-099F-4CF1-BDFE-B5EB1E3CB099}" type="presOf" srcId="{1544D547-1126-4F2F-82FC-64A10047CEC4}" destId="{DF41F2E1-0BC7-4F83-8A2F-213D0080D222}" srcOrd="0" destOrd="0" presId="urn:microsoft.com/office/officeart/2005/8/layout/cycle6"/>
    <dgm:cxn modelId="{077260FA-F6F3-4585-A02F-1900B70455CE}" type="presOf" srcId="{AEEFE102-5244-498A-89A3-0FACF2C2037B}" destId="{8FDEF2B1-03AC-4189-AA60-D422F822797D}" srcOrd="0" destOrd="0" presId="urn:microsoft.com/office/officeart/2005/8/layout/cycle6"/>
    <dgm:cxn modelId="{D39DA410-48E0-463F-86DD-BD9131696BC5}" type="presParOf" srcId="{05B65390-8557-42DA-A32F-4BA3EFC4FC64}" destId="{A135BF78-FB26-4E44-98A5-9DED9BFE26F0}" srcOrd="0" destOrd="0" presId="urn:microsoft.com/office/officeart/2005/8/layout/cycle6"/>
    <dgm:cxn modelId="{8FB33166-D03E-4A3A-8EC5-92F4414FA80B}" type="presParOf" srcId="{05B65390-8557-42DA-A32F-4BA3EFC4FC64}" destId="{E0898F90-F0EB-4143-AD53-9BF9399B0FBF}" srcOrd="1" destOrd="0" presId="urn:microsoft.com/office/officeart/2005/8/layout/cycle6"/>
    <dgm:cxn modelId="{B3DBDE22-59F6-4127-9FC2-1C6DFECA30FE}" type="presParOf" srcId="{05B65390-8557-42DA-A32F-4BA3EFC4FC64}" destId="{FF98651B-206C-4C74-A84D-2BB82B428CC6}" srcOrd="2" destOrd="0" presId="urn:microsoft.com/office/officeart/2005/8/layout/cycle6"/>
    <dgm:cxn modelId="{FB12E7E9-A57F-4C4C-9794-A44062638557}" type="presParOf" srcId="{05B65390-8557-42DA-A32F-4BA3EFC4FC64}" destId="{2EE17F6C-DC47-4C36-961B-EF457A6A9414}" srcOrd="3" destOrd="0" presId="urn:microsoft.com/office/officeart/2005/8/layout/cycle6"/>
    <dgm:cxn modelId="{24F23B8E-C59E-4427-91E8-B3E2F60D4F75}" type="presParOf" srcId="{05B65390-8557-42DA-A32F-4BA3EFC4FC64}" destId="{DCDCB42B-A4BD-46BA-A40F-54CF3C857D22}" srcOrd="4" destOrd="0" presId="urn:microsoft.com/office/officeart/2005/8/layout/cycle6"/>
    <dgm:cxn modelId="{16D1190A-93B6-40A5-AEF4-34A85483BE9E}" type="presParOf" srcId="{05B65390-8557-42DA-A32F-4BA3EFC4FC64}" destId="{3C22DA0D-9F91-430F-8C4A-1C27B8E42F86}" srcOrd="5" destOrd="0" presId="urn:microsoft.com/office/officeart/2005/8/layout/cycle6"/>
    <dgm:cxn modelId="{A1F22CEC-A4B6-4B60-A4AB-4569F946608D}" type="presParOf" srcId="{05B65390-8557-42DA-A32F-4BA3EFC4FC64}" destId="{59FE8111-4A0A-40FB-917C-AD4CF88E385D}" srcOrd="6" destOrd="0" presId="urn:microsoft.com/office/officeart/2005/8/layout/cycle6"/>
    <dgm:cxn modelId="{DB62A547-9803-44ED-ADD7-3687A5870245}" type="presParOf" srcId="{05B65390-8557-42DA-A32F-4BA3EFC4FC64}" destId="{2B91D81E-667E-4B4F-B252-B3B1B6BBB353}" srcOrd="7" destOrd="0" presId="urn:microsoft.com/office/officeart/2005/8/layout/cycle6"/>
    <dgm:cxn modelId="{B248878F-3DC5-419C-8AD1-74C3FE02B910}" type="presParOf" srcId="{05B65390-8557-42DA-A32F-4BA3EFC4FC64}" destId="{039274BC-3D20-4BF4-A5A7-29317C525477}" srcOrd="8" destOrd="0" presId="urn:microsoft.com/office/officeart/2005/8/layout/cycle6"/>
    <dgm:cxn modelId="{9AD95681-3AB1-4660-AB7D-AF0130291D2A}" type="presParOf" srcId="{05B65390-8557-42DA-A32F-4BA3EFC4FC64}" destId="{BFD2B33F-4C83-43A1-8247-F999014B3AA9}" srcOrd="9" destOrd="0" presId="urn:microsoft.com/office/officeart/2005/8/layout/cycle6"/>
    <dgm:cxn modelId="{BD913CC4-52FD-4E60-9351-FE57E03C430B}" type="presParOf" srcId="{05B65390-8557-42DA-A32F-4BA3EFC4FC64}" destId="{0549A386-D22B-4AAA-AE59-D7E8C09E2F62}" srcOrd="10" destOrd="0" presId="urn:microsoft.com/office/officeart/2005/8/layout/cycle6"/>
    <dgm:cxn modelId="{15517E6A-DDAE-4B2C-A70C-CAF96DF74EAD}" type="presParOf" srcId="{05B65390-8557-42DA-A32F-4BA3EFC4FC64}" destId="{8FDEF2B1-03AC-4189-AA60-D422F822797D}" srcOrd="11" destOrd="0" presId="urn:microsoft.com/office/officeart/2005/8/layout/cycle6"/>
    <dgm:cxn modelId="{9AAF27D4-B849-41DD-9549-8299997F5C52}" type="presParOf" srcId="{05B65390-8557-42DA-A32F-4BA3EFC4FC64}" destId="{6DF99836-0DBB-4A3C-838B-65F727951F4F}" srcOrd="12" destOrd="0" presId="urn:microsoft.com/office/officeart/2005/8/layout/cycle6"/>
    <dgm:cxn modelId="{B0B73B8E-1332-42D9-8A56-A993D7A7D941}" type="presParOf" srcId="{05B65390-8557-42DA-A32F-4BA3EFC4FC64}" destId="{6941F611-E528-452F-9038-509EB7E00B35}" srcOrd="13" destOrd="0" presId="urn:microsoft.com/office/officeart/2005/8/layout/cycle6"/>
    <dgm:cxn modelId="{49BC5FE3-70B5-4F25-8301-0DC7BC1D1975}" type="presParOf" srcId="{05B65390-8557-42DA-A32F-4BA3EFC4FC64}" destId="{DF41F2E1-0BC7-4F83-8A2F-213D0080D22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03C97-477E-1543-86E0-08A23BB65707}" type="doc">
      <dgm:prSet loTypeId="urn:microsoft.com/office/officeart/2005/8/layout/hProcess4" loCatId="" qsTypeId="urn:microsoft.com/office/officeart/2005/8/quickstyle/simple4" qsCatId="simple" csTypeId="urn:microsoft.com/office/officeart/2005/8/colors/colorful2" csCatId="colorful" phldr="1"/>
      <dgm:spPr/>
      <dgm:t>
        <a:bodyPr/>
        <a:lstStyle/>
        <a:p>
          <a:endParaRPr lang="en-US"/>
        </a:p>
      </dgm:t>
    </dgm:pt>
    <dgm:pt modelId="{20F9D72A-4BB3-A34B-ABBA-FE220AEF0E97}">
      <dgm:prSet phldrT="[Text]"/>
      <dgm:spPr>
        <a:solidFill>
          <a:srgbClr val="FF0000"/>
        </a:solidFill>
      </dgm:spPr>
      <dgm:t>
        <a:bodyPr/>
        <a:lstStyle/>
        <a:p>
          <a:r>
            <a:rPr lang="en-US" dirty="0"/>
            <a:t>Stage One</a:t>
          </a:r>
        </a:p>
      </dgm:t>
    </dgm:pt>
    <dgm:pt modelId="{9F699461-D341-A74D-AD9A-46193356A21D}" type="parTrans" cxnId="{49B31EA7-41B6-9946-BE46-6CBB141D6986}">
      <dgm:prSet/>
      <dgm:spPr/>
      <dgm:t>
        <a:bodyPr/>
        <a:lstStyle/>
        <a:p>
          <a:endParaRPr lang="en-US"/>
        </a:p>
      </dgm:t>
    </dgm:pt>
    <dgm:pt modelId="{132E15F2-0F0B-8C4B-A1B1-8892B67BA183}" type="sibTrans" cxnId="{49B31EA7-41B6-9946-BE46-6CBB141D6986}">
      <dgm:prSet/>
      <dgm:spPr>
        <a:solidFill>
          <a:srgbClr val="FF0000"/>
        </a:solidFill>
      </dgm:spPr>
      <dgm:t>
        <a:bodyPr/>
        <a:lstStyle/>
        <a:p>
          <a:endParaRPr lang="en-US"/>
        </a:p>
      </dgm:t>
    </dgm:pt>
    <dgm:pt modelId="{57D06352-4CB1-314F-A1AC-2D9BFBC0C1E7}">
      <dgm:prSet phldrT="[Text]"/>
      <dgm:spPr>
        <a:solidFill>
          <a:srgbClr val="FF6600"/>
        </a:solidFill>
      </dgm:spPr>
      <dgm:t>
        <a:bodyPr/>
        <a:lstStyle/>
        <a:p>
          <a:r>
            <a:rPr lang="en-US" dirty="0"/>
            <a:t>Stage Two</a:t>
          </a:r>
        </a:p>
      </dgm:t>
    </dgm:pt>
    <dgm:pt modelId="{E28E6D9C-B75B-F541-81A9-7291DB635997}" type="parTrans" cxnId="{2640C9D3-3F31-9F40-A536-569C48E0E58C}">
      <dgm:prSet/>
      <dgm:spPr/>
      <dgm:t>
        <a:bodyPr/>
        <a:lstStyle/>
        <a:p>
          <a:endParaRPr lang="en-US"/>
        </a:p>
      </dgm:t>
    </dgm:pt>
    <dgm:pt modelId="{4CA251A2-FDFD-EF42-B4C3-74E0A740B7AF}" type="sibTrans" cxnId="{2640C9D3-3F31-9F40-A536-569C48E0E58C}">
      <dgm:prSet/>
      <dgm:spPr>
        <a:solidFill>
          <a:srgbClr val="FF6600">
            <a:alpha val="90000"/>
          </a:srgbClr>
        </a:solidFill>
        <a:ln>
          <a:solidFill>
            <a:srgbClr val="FF6600"/>
          </a:solidFill>
        </a:ln>
      </dgm:spPr>
      <dgm:t>
        <a:bodyPr/>
        <a:lstStyle/>
        <a:p>
          <a:endParaRPr lang="en-US"/>
        </a:p>
      </dgm:t>
    </dgm:pt>
    <dgm:pt modelId="{8692B99B-D67A-5544-AFA6-232FE2DC71DF}">
      <dgm:prSet phldrT="[Text]"/>
      <dgm:spPr>
        <a:solidFill>
          <a:srgbClr val="008000">
            <a:alpha val="90000"/>
          </a:srgbClr>
        </a:solidFill>
      </dgm:spPr>
      <dgm:t>
        <a:bodyPr/>
        <a:lstStyle/>
        <a:p>
          <a:r>
            <a:rPr lang="en-US" dirty="0"/>
            <a:t>Stage Three</a:t>
          </a:r>
        </a:p>
      </dgm:t>
    </dgm:pt>
    <dgm:pt modelId="{4C672F47-EF0D-D24E-854C-A0B9ACBF0B00}" type="parTrans" cxnId="{78538C2A-7A78-DF44-B095-47FE0442EDC0}">
      <dgm:prSet/>
      <dgm:spPr/>
      <dgm:t>
        <a:bodyPr/>
        <a:lstStyle/>
        <a:p>
          <a:endParaRPr lang="en-US"/>
        </a:p>
      </dgm:t>
    </dgm:pt>
    <dgm:pt modelId="{3E203F5C-322E-5F4D-A44B-E05F089B834C}" type="sibTrans" cxnId="{78538C2A-7A78-DF44-B095-47FE0442EDC0}">
      <dgm:prSet/>
      <dgm:spPr>
        <a:solidFill>
          <a:srgbClr val="008000"/>
        </a:solidFill>
        <a:ln>
          <a:solidFill>
            <a:srgbClr val="00B050"/>
          </a:solidFill>
        </a:ln>
      </dgm:spPr>
      <dgm:t>
        <a:bodyPr/>
        <a:lstStyle/>
        <a:p>
          <a:endParaRPr lang="en-US"/>
        </a:p>
      </dgm:t>
    </dgm:pt>
    <dgm:pt modelId="{5D63D3EB-31E0-BF4B-9FFB-6226C3F815CE}">
      <dgm:prSet/>
      <dgm:spPr>
        <a:solidFill>
          <a:srgbClr val="0000FF">
            <a:alpha val="89804"/>
          </a:srgbClr>
        </a:solidFill>
      </dgm:spPr>
      <dgm:t>
        <a:bodyPr/>
        <a:lstStyle/>
        <a:p>
          <a:r>
            <a:rPr lang="en-US" dirty="0"/>
            <a:t>Stage Four</a:t>
          </a:r>
        </a:p>
      </dgm:t>
    </dgm:pt>
    <dgm:pt modelId="{4A3F995C-5E1E-9C42-BCCB-10A3D6330DD4}" type="parTrans" cxnId="{5B291E1A-CDC1-0047-AF56-D0E4F311462D}">
      <dgm:prSet/>
      <dgm:spPr/>
      <dgm:t>
        <a:bodyPr/>
        <a:lstStyle/>
        <a:p>
          <a:endParaRPr lang="en-US"/>
        </a:p>
      </dgm:t>
    </dgm:pt>
    <dgm:pt modelId="{8C310CC1-A96E-6D4E-86D4-31FC41F2C020}" type="sibTrans" cxnId="{5B291E1A-CDC1-0047-AF56-D0E4F311462D}">
      <dgm:prSet/>
      <dgm:spPr>
        <a:solidFill>
          <a:srgbClr val="0000FF"/>
        </a:solidFill>
        <a:ln>
          <a:solidFill>
            <a:srgbClr val="3366FF"/>
          </a:solidFill>
        </a:ln>
      </dgm:spPr>
      <dgm:t>
        <a:bodyPr/>
        <a:lstStyle/>
        <a:p>
          <a:endParaRPr lang="en-US"/>
        </a:p>
      </dgm:t>
    </dgm:pt>
    <dgm:pt modelId="{8E299524-FBFF-574D-9AA1-F1D866DE8CB0}">
      <dgm:prSet/>
      <dgm:spPr>
        <a:solidFill>
          <a:srgbClr val="660066">
            <a:alpha val="90000"/>
          </a:srgbClr>
        </a:solidFill>
      </dgm:spPr>
      <dgm:t>
        <a:bodyPr/>
        <a:lstStyle/>
        <a:p>
          <a:r>
            <a:rPr lang="en-US" dirty="0"/>
            <a:t>Stage 5</a:t>
          </a:r>
        </a:p>
      </dgm:t>
    </dgm:pt>
    <dgm:pt modelId="{0241D3D4-29BD-D645-99EB-2A8B1ED0C955}" type="parTrans" cxnId="{A7A45638-B528-A541-B746-DF4CB86A2928}">
      <dgm:prSet/>
      <dgm:spPr/>
      <dgm:t>
        <a:bodyPr/>
        <a:lstStyle/>
        <a:p>
          <a:endParaRPr lang="en-US"/>
        </a:p>
      </dgm:t>
    </dgm:pt>
    <dgm:pt modelId="{FFCB8909-5EB2-444A-BC01-5BAE8BE5E877}" type="sibTrans" cxnId="{A7A45638-B528-A541-B746-DF4CB86A2928}">
      <dgm:prSet/>
      <dgm:spPr>
        <a:solidFill>
          <a:srgbClr val="660066">
            <a:alpha val="90000"/>
          </a:srgbClr>
        </a:solidFill>
      </dgm:spPr>
      <dgm:t>
        <a:bodyPr/>
        <a:lstStyle/>
        <a:p>
          <a:endParaRPr lang="en-US"/>
        </a:p>
      </dgm:t>
    </dgm:pt>
    <dgm:pt modelId="{BD37A493-EE82-4DDF-8234-DC828DA8B3D8}">
      <dgm:prSet/>
      <dgm:spPr>
        <a:solidFill>
          <a:srgbClr val="627A32">
            <a:alpha val="89804"/>
          </a:srgbClr>
        </a:solidFill>
      </dgm:spPr>
      <dgm:t>
        <a:bodyPr/>
        <a:lstStyle/>
        <a:p>
          <a:r>
            <a:rPr lang="en-US" dirty="0"/>
            <a:t>Stage 6</a:t>
          </a:r>
        </a:p>
      </dgm:t>
    </dgm:pt>
    <dgm:pt modelId="{C37CB0CB-947D-4E64-9FF1-4A5E4DDC6B7F}" type="parTrans" cxnId="{6E3C4F20-9D69-477B-85CA-ABBB769BEF21}">
      <dgm:prSet/>
      <dgm:spPr/>
      <dgm:t>
        <a:bodyPr/>
        <a:lstStyle/>
        <a:p>
          <a:endParaRPr lang="en-US"/>
        </a:p>
      </dgm:t>
    </dgm:pt>
    <dgm:pt modelId="{38112047-ED5A-48C5-97C4-A4E5146F9A2F}" type="sibTrans" cxnId="{6E3C4F20-9D69-477B-85CA-ABBB769BEF21}">
      <dgm:prSet/>
      <dgm:spPr/>
      <dgm:t>
        <a:bodyPr/>
        <a:lstStyle/>
        <a:p>
          <a:endParaRPr lang="en-US"/>
        </a:p>
      </dgm:t>
    </dgm:pt>
    <dgm:pt modelId="{39C91384-2FCA-194E-BD93-02295685A468}" type="pres">
      <dgm:prSet presAssocID="{EC403C97-477E-1543-86E0-08A23BB65707}" presName="Name0" presStyleCnt="0">
        <dgm:presLayoutVars>
          <dgm:dir/>
          <dgm:animLvl val="lvl"/>
          <dgm:resizeHandles val="exact"/>
        </dgm:presLayoutVars>
      </dgm:prSet>
      <dgm:spPr/>
    </dgm:pt>
    <dgm:pt modelId="{F00C0330-A98D-8A47-8595-E18940D78111}" type="pres">
      <dgm:prSet presAssocID="{EC403C97-477E-1543-86E0-08A23BB65707}" presName="tSp" presStyleCnt="0"/>
      <dgm:spPr/>
    </dgm:pt>
    <dgm:pt modelId="{BDC0B76B-A223-B045-A376-273FADEA9D84}" type="pres">
      <dgm:prSet presAssocID="{EC403C97-477E-1543-86E0-08A23BB65707}" presName="bSp" presStyleCnt="0"/>
      <dgm:spPr/>
    </dgm:pt>
    <dgm:pt modelId="{D25A135B-DA20-0242-B275-5C69DBEEBE9C}" type="pres">
      <dgm:prSet presAssocID="{EC403C97-477E-1543-86E0-08A23BB65707}" presName="process" presStyleCnt="0"/>
      <dgm:spPr/>
    </dgm:pt>
    <dgm:pt modelId="{A4012ECF-C530-8D40-9193-AC8912F6E2DD}" type="pres">
      <dgm:prSet presAssocID="{20F9D72A-4BB3-A34B-ABBA-FE220AEF0E97}" presName="composite1" presStyleCnt="0"/>
      <dgm:spPr/>
    </dgm:pt>
    <dgm:pt modelId="{CDA53F8D-3958-1D40-A92B-27DB572C4869}" type="pres">
      <dgm:prSet presAssocID="{20F9D72A-4BB3-A34B-ABBA-FE220AEF0E97}" presName="dummyNode1" presStyleLbl="node1" presStyleIdx="0" presStyleCnt="6"/>
      <dgm:spPr/>
    </dgm:pt>
    <dgm:pt modelId="{641AEE64-7422-8249-8D11-04B17794E1E4}" type="pres">
      <dgm:prSet presAssocID="{20F9D72A-4BB3-A34B-ABBA-FE220AEF0E97}" presName="childNode1" presStyleLbl="bgAcc1" presStyleIdx="0" presStyleCnt="6">
        <dgm:presLayoutVars>
          <dgm:bulletEnabled val="1"/>
        </dgm:presLayoutVars>
      </dgm:prSet>
      <dgm:spPr>
        <a:ln>
          <a:solidFill>
            <a:srgbClr val="FF0000"/>
          </a:solidFill>
        </a:ln>
      </dgm:spPr>
    </dgm:pt>
    <dgm:pt modelId="{3C3277F3-68DD-364B-AB88-67FC229682AA}" type="pres">
      <dgm:prSet presAssocID="{20F9D72A-4BB3-A34B-ABBA-FE220AEF0E97}" presName="childNode1tx" presStyleLbl="bgAcc1" presStyleIdx="0" presStyleCnt="6">
        <dgm:presLayoutVars>
          <dgm:bulletEnabled val="1"/>
        </dgm:presLayoutVars>
      </dgm:prSet>
      <dgm:spPr/>
    </dgm:pt>
    <dgm:pt modelId="{E2E9CA10-A462-F044-9B1E-1E9CC4705730}" type="pres">
      <dgm:prSet presAssocID="{20F9D72A-4BB3-A34B-ABBA-FE220AEF0E97}" presName="parentNode1" presStyleLbl="node1" presStyleIdx="0" presStyleCnt="6">
        <dgm:presLayoutVars>
          <dgm:chMax val="1"/>
          <dgm:bulletEnabled val="1"/>
        </dgm:presLayoutVars>
      </dgm:prSet>
      <dgm:spPr/>
    </dgm:pt>
    <dgm:pt modelId="{33C4C57B-A513-494D-B0EC-E099E92DB5EE}" type="pres">
      <dgm:prSet presAssocID="{20F9D72A-4BB3-A34B-ABBA-FE220AEF0E97}" presName="connSite1" presStyleCnt="0"/>
      <dgm:spPr/>
    </dgm:pt>
    <dgm:pt modelId="{73ECF4AB-AD5F-084D-825A-2504ACCAE7C3}" type="pres">
      <dgm:prSet presAssocID="{132E15F2-0F0B-8C4B-A1B1-8892B67BA183}" presName="Name9" presStyleLbl="sibTrans2D1" presStyleIdx="0" presStyleCnt="5"/>
      <dgm:spPr/>
    </dgm:pt>
    <dgm:pt modelId="{809B8D7F-C144-4645-90DD-CCDCCA547982}" type="pres">
      <dgm:prSet presAssocID="{57D06352-4CB1-314F-A1AC-2D9BFBC0C1E7}" presName="composite2" presStyleCnt="0"/>
      <dgm:spPr/>
    </dgm:pt>
    <dgm:pt modelId="{135C57C2-FD5D-DF45-BD8C-E2D8449EA784}" type="pres">
      <dgm:prSet presAssocID="{57D06352-4CB1-314F-A1AC-2D9BFBC0C1E7}" presName="dummyNode2" presStyleLbl="node1" presStyleIdx="0" presStyleCnt="6"/>
      <dgm:spPr/>
    </dgm:pt>
    <dgm:pt modelId="{DF1C1E0A-93F7-0A4A-BD41-60F20DF4A0C7}" type="pres">
      <dgm:prSet presAssocID="{57D06352-4CB1-314F-A1AC-2D9BFBC0C1E7}" presName="childNode2" presStyleLbl="bgAcc1" presStyleIdx="1" presStyleCnt="6">
        <dgm:presLayoutVars>
          <dgm:bulletEnabled val="1"/>
        </dgm:presLayoutVars>
      </dgm:prSet>
      <dgm:spPr>
        <a:noFill/>
        <a:ln>
          <a:solidFill>
            <a:srgbClr val="FF6600"/>
          </a:solidFill>
        </a:ln>
      </dgm:spPr>
    </dgm:pt>
    <dgm:pt modelId="{CBDE3E76-DD58-F04C-9FC1-2B76BAB5296A}" type="pres">
      <dgm:prSet presAssocID="{57D06352-4CB1-314F-A1AC-2D9BFBC0C1E7}" presName="childNode2tx" presStyleLbl="bgAcc1" presStyleIdx="1" presStyleCnt="6">
        <dgm:presLayoutVars>
          <dgm:bulletEnabled val="1"/>
        </dgm:presLayoutVars>
      </dgm:prSet>
      <dgm:spPr/>
    </dgm:pt>
    <dgm:pt modelId="{9482729C-754E-114B-B73C-387FA77F9BB9}" type="pres">
      <dgm:prSet presAssocID="{57D06352-4CB1-314F-A1AC-2D9BFBC0C1E7}" presName="parentNode2" presStyleLbl="node1" presStyleIdx="1" presStyleCnt="6">
        <dgm:presLayoutVars>
          <dgm:chMax val="0"/>
          <dgm:bulletEnabled val="1"/>
        </dgm:presLayoutVars>
      </dgm:prSet>
      <dgm:spPr/>
    </dgm:pt>
    <dgm:pt modelId="{9E5133E2-F480-994E-8A37-274C9D054FD3}" type="pres">
      <dgm:prSet presAssocID="{57D06352-4CB1-314F-A1AC-2D9BFBC0C1E7}" presName="connSite2" presStyleCnt="0"/>
      <dgm:spPr/>
    </dgm:pt>
    <dgm:pt modelId="{1581CD5F-13B2-2041-928A-E4325C817577}" type="pres">
      <dgm:prSet presAssocID="{4CA251A2-FDFD-EF42-B4C3-74E0A740B7AF}" presName="Name18" presStyleLbl="sibTrans2D1" presStyleIdx="1" presStyleCnt="5"/>
      <dgm:spPr/>
    </dgm:pt>
    <dgm:pt modelId="{EAE7A211-84F3-414B-8955-757D74347C84}" type="pres">
      <dgm:prSet presAssocID="{8692B99B-D67A-5544-AFA6-232FE2DC71DF}" presName="composite1" presStyleCnt="0"/>
      <dgm:spPr/>
    </dgm:pt>
    <dgm:pt modelId="{F9E926C8-FCAD-6F4C-A61B-3A7DF6E5D500}" type="pres">
      <dgm:prSet presAssocID="{8692B99B-D67A-5544-AFA6-232FE2DC71DF}" presName="dummyNode1" presStyleLbl="node1" presStyleIdx="1" presStyleCnt="6"/>
      <dgm:spPr/>
    </dgm:pt>
    <dgm:pt modelId="{932EBC6C-EC71-C645-86E7-A400BE7E0A8B}" type="pres">
      <dgm:prSet presAssocID="{8692B99B-D67A-5544-AFA6-232FE2DC71DF}" presName="childNode1" presStyleLbl="bgAcc1" presStyleIdx="2" presStyleCnt="6">
        <dgm:presLayoutVars>
          <dgm:bulletEnabled val="1"/>
        </dgm:presLayoutVars>
      </dgm:prSet>
      <dgm:spPr>
        <a:ln>
          <a:solidFill>
            <a:srgbClr val="008000"/>
          </a:solidFill>
        </a:ln>
      </dgm:spPr>
    </dgm:pt>
    <dgm:pt modelId="{F77D379D-0445-1D44-B769-17078A7F3E05}" type="pres">
      <dgm:prSet presAssocID="{8692B99B-D67A-5544-AFA6-232FE2DC71DF}" presName="childNode1tx" presStyleLbl="bgAcc1" presStyleIdx="2" presStyleCnt="6">
        <dgm:presLayoutVars>
          <dgm:bulletEnabled val="1"/>
        </dgm:presLayoutVars>
      </dgm:prSet>
      <dgm:spPr/>
    </dgm:pt>
    <dgm:pt modelId="{071FA06A-0FB1-3C4D-BBBB-B4502FD7FC37}" type="pres">
      <dgm:prSet presAssocID="{8692B99B-D67A-5544-AFA6-232FE2DC71DF}" presName="parentNode1" presStyleLbl="node1" presStyleIdx="2" presStyleCnt="6">
        <dgm:presLayoutVars>
          <dgm:chMax val="1"/>
          <dgm:bulletEnabled val="1"/>
        </dgm:presLayoutVars>
      </dgm:prSet>
      <dgm:spPr/>
    </dgm:pt>
    <dgm:pt modelId="{24EC97B1-30D6-F840-BC2A-53A65D0E4460}" type="pres">
      <dgm:prSet presAssocID="{8692B99B-D67A-5544-AFA6-232FE2DC71DF}" presName="connSite1" presStyleCnt="0"/>
      <dgm:spPr/>
    </dgm:pt>
    <dgm:pt modelId="{5A0C5BAA-E831-0D40-8EC1-2666F733CB29}" type="pres">
      <dgm:prSet presAssocID="{3E203F5C-322E-5F4D-A44B-E05F089B834C}" presName="Name9" presStyleLbl="sibTrans2D1" presStyleIdx="2" presStyleCnt="5"/>
      <dgm:spPr/>
    </dgm:pt>
    <dgm:pt modelId="{A824D4B3-13BB-A14D-B80D-9F1207FDC9DE}" type="pres">
      <dgm:prSet presAssocID="{5D63D3EB-31E0-BF4B-9FFB-6226C3F815CE}" presName="composite2" presStyleCnt="0"/>
      <dgm:spPr/>
    </dgm:pt>
    <dgm:pt modelId="{2DABE68B-DC92-1A47-84A4-366C46F7DEB9}" type="pres">
      <dgm:prSet presAssocID="{5D63D3EB-31E0-BF4B-9FFB-6226C3F815CE}" presName="dummyNode2" presStyleLbl="node1" presStyleIdx="2" presStyleCnt="6"/>
      <dgm:spPr/>
    </dgm:pt>
    <dgm:pt modelId="{93160E02-C631-3742-A7B8-73067934DA80}" type="pres">
      <dgm:prSet presAssocID="{5D63D3EB-31E0-BF4B-9FFB-6226C3F815CE}" presName="childNode2" presStyleLbl="bgAcc1" presStyleIdx="3" presStyleCnt="6">
        <dgm:presLayoutVars>
          <dgm:bulletEnabled val="1"/>
        </dgm:presLayoutVars>
      </dgm:prSet>
      <dgm:spPr>
        <a:ln>
          <a:solidFill>
            <a:srgbClr val="0000FF"/>
          </a:solidFill>
        </a:ln>
      </dgm:spPr>
    </dgm:pt>
    <dgm:pt modelId="{4F8C5E1A-E4A6-8645-BEE5-16E42E64B621}" type="pres">
      <dgm:prSet presAssocID="{5D63D3EB-31E0-BF4B-9FFB-6226C3F815CE}" presName="childNode2tx" presStyleLbl="bgAcc1" presStyleIdx="3" presStyleCnt="6">
        <dgm:presLayoutVars>
          <dgm:bulletEnabled val="1"/>
        </dgm:presLayoutVars>
      </dgm:prSet>
      <dgm:spPr/>
    </dgm:pt>
    <dgm:pt modelId="{54671CA6-2E3F-A54C-934F-0F664C1D5CDF}" type="pres">
      <dgm:prSet presAssocID="{5D63D3EB-31E0-BF4B-9FFB-6226C3F815CE}" presName="parentNode2" presStyleLbl="node1" presStyleIdx="3" presStyleCnt="6">
        <dgm:presLayoutVars>
          <dgm:chMax val="0"/>
          <dgm:bulletEnabled val="1"/>
        </dgm:presLayoutVars>
      </dgm:prSet>
      <dgm:spPr/>
    </dgm:pt>
    <dgm:pt modelId="{FC53A06D-276B-4849-AEA4-0DEEAAFFD521}" type="pres">
      <dgm:prSet presAssocID="{5D63D3EB-31E0-BF4B-9FFB-6226C3F815CE}" presName="connSite2" presStyleCnt="0"/>
      <dgm:spPr/>
    </dgm:pt>
    <dgm:pt modelId="{604B494B-F37A-5B4A-92BD-8ADBBFDD0156}" type="pres">
      <dgm:prSet presAssocID="{8C310CC1-A96E-6D4E-86D4-31FC41F2C020}" presName="Name18" presStyleLbl="sibTrans2D1" presStyleIdx="3" presStyleCnt="5" custLinFactNeighborX="-4647"/>
      <dgm:spPr/>
    </dgm:pt>
    <dgm:pt modelId="{63F33804-4EF3-AF45-B2B2-7E099389C10F}" type="pres">
      <dgm:prSet presAssocID="{8E299524-FBFF-574D-9AA1-F1D866DE8CB0}" presName="composite1" presStyleCnt="0"/>
      <dgm:spPr/>
    </dgm:pt>
    <dgm:pt modelId="{44B7CA47-F416-2841-97ED-E5068F33BD76}" type="pres">
      <dgm:prSet presAssocID="{8E299524-FBFF-574D-9AA1-F1D866DE8CB0}" presName="dummyNode1" presStyleLbl="node1" presStyleIdx="3" presStyleCnt="6"/>
      <dgm:spPr/>
    </dgm:pt>
    <dgm:pt modelId="{71EE478D-69CC-7A4C-9954-E786C584B54F}" type="pres">
      <dgm:prSet presAssocID="{8E299524-FBFF-574D-9AA1-F1D866DE8CB0}" presName="childNode1" presStyleLbl="bgAcc1" presStyleIdx="4" presStyleCnt="6">
        <dgm:presLayoutVars>
          <dgm:bulletEnabled val="1"/>
        </dgm:presLayoutVars>
      </dgm:prSet>
      <dgm:spPr>
        <a:ln>
          <a:solidFill>
            <a:srgbClr val="660066"/>
          </a:solidFill>
        </a:ln>
      </dgm:spPr>
    </dgm:pt>
    <dgm:pt modelId="{6394E974-C2E8-7049-8E38-CF5B45E25268}" type="pres">
      <dgm:prSet presAssocID="{8E299524-FBFF-574D-9AA1-F1D866DE8CB0}" presName="childNode1tx" presStyleLbl="bgAcc1" presStyleIdx="4" presStyleCnt="6">
        <dgm:presLayoutVars>
          <dgm:bulletEnabled val="1"/>
        </dgm:presLayoutVars>
      </dgm:prSet>
      <dgm:spPr/>
    </dgm:pt>
    <dgm:pt modelId="{72245E1A-1A0B-1743-A900-CFD871EB6F0A}" type="pres">
      <dgm:prSet presAssocID="{8E299524-FBFF-574D-9AA1-F1D866DE8CB0}" presName="parentNode1" presStyleLbl="node1" presStyleIdx="4" presStyleCnt="6">
        <dgm:presLayoutVars>
          <dgm:chMax val="1"/>
          <dgm:bulletEnabled val="1"/>
        </dgm:presLayoutVars>
      </dgm:prSet>
      <dgm:spPr/>
    </dgm:pt>
    <dgm:pt modelId="{C8CC7578-4FE5-4548-BAF9-5A0A1A2B7087}" type="pres">
      <dgm:prSet presAssocID="{8E299524-FBFF-574D-9AA1-F1D866DE8CB0}" presName="connSite1" presStyleCnt="0"/>
      <dgm:spPr/>
    </dgm:pt>
    <dgm:pt modelId="{2F8E9045-E11D-4C26-B1BB-069CA704E2FA}" type="pres">
      <dgm:prSet presAssocID="{FFCB8909-5EB2-444A-BC01-5BAE8BE5E877}" presName="Name9" presStyleLbl="sibTrans2D1" presStyleIdx="4" presStyleCnt="5"/>
      <dgm:spPr/>
    </dgm:pt>
    <dgm:pt modelId="{2DCB2CBD-8C1B-4814-8CF2-E124F4C0CD10}" type="pres">
      <dgm:prSet presAssocID="{BD37A493-EE82-4DDF-8234-DC828DA8B3D8}" presName="composite2" presStyleCnt="0"/>
      <dgm:spPr/>
    </dgm:pt>
    <dgm:pt modelId="{BD2BE6EE-C90B-4DC2-8D46-0D6D038A28B4}" type="pres">
      <dgm:prSet presAssocID="{BD37A493-EE82-4DDF-8234-DC828DA8B3D8}" presName="dummyNode2" presStyleLbl="node1" presStyleIdx="4" presStyleCnt="6"/>
      <dgm:spPr/>
    </dgm:pt>
    <dgm:pt modelId="{81A03C82-4F22-4CB8-AE9F-17237114E1A2}" type="pres">
      <dgm:prSet presAssocID="{BD37A493-EE82-4DDF-8234-DC828DA8B3D8}" presName="childNode2" presStyleLbl="bgAcc1" presStyleIdx="5" presStyleCnt="6">
        <dgm:presLayoutVars>
          <dgm:bulletEnabled val="1"/>
        </dgm:presLayoutVars>
      </dgm:prSet>
      <dgm:spPr>
        <a:ln>
          <a:solidFill>
            <a:srgbClr val="627A32"/>
          </a:solidFill>
        </a:ln>
      </dgm:spPr>
    </dgm:pt>
    <dgm:pt modelId="{D8108468-6E7C-4FB4-9177-7A74AA37628D}" type="pres">
      <dgm:prSet presAssocID="{BD37A493-EE82-4DDF-8234-DC828DA8B3D8}" presName="childNode2tx" presStyleLbl="bgAcc1" presStyleIdx="5" presStyleCnt="6">
        <dgm:presLayoutVars>
          <dgm:bulletEnabled val="1"/>
        </dgm:presLayoutVars>
      </dgm:prSet>
      <dgm:spPr/>
    </dgm:pt>
    <dgm:pt modelId="{DFA04559-4487-4C91-A251-764171717E54}" type="pres">
      <dgm:prSet presAssocID="{BD37A493-EE82-4DDF-8234-DC828DA8B3D8}" presName="parentNode2" presStyleLbl="node1" presStyleIdx="5" presStyleCnt="6">
        <dgm:presLayoutVars>
          <dgm:chMax val="0"/>
          <dgm:bulletEnabled val="1"/>
        </dgm:presLayoutVars>
      </dgm:prSet>
      <dgm:spPr/>
    </dgm:pt>
    <dgm:pt modelId="{8F006EE3-D77F-42A9-84DB-6AB3703CC090}" type="pres">
      <dgm:prSet presAssocID="{BD37A493-EE82-4DDF-8234-DC828DA8B3D8}" presName="connSite2" presStyleCnt="0"/>
      <dgm:spPr/>
    </dgm:pt>
  </dgm:ptLst>
  <dgm:cxnLst>
    <dgm:cxn modelId="{5B291E1A-CDC1-0047-AF56-D0E4F311462D}" srcId="{EC403C97-477E-1543-86E0-08A23BB65707}" destId="{5D63D3EB-31E0-BF4B-9FFB-6226C3F815CE}" srcOrd="3" destOrd="0" parTransId="{4A3F995C-5E1E-9C42-BCCB-10A3D6330DD4}" sibTransId="{8C310CC1-A96E-6D4E-86D4-31FC41F2C020}"/>
    <dgm:cxn modelId="{6E3C4F20-9D69-477B-85CA-ABBB769BEF21}" srcId="{EC403C97-477E-1543-86E0-08A23BB65707}" destId="{BD37A493-EE82-4DDF-8234-DC828DA8B3D8}" srcOrd="5" destOrd="0" parTransId="{C37CB0CB-947D-4E64-9FF1-4A5E4DDC6B7F}" sibTransId="{38112047-ED5A-48C5-97C4-A4E5146F9A2F}"/>
    <dgm:cxn modelId="{EF15AB23-C8E4-4A0C-8F3E-0DEEAF71C14A}" type="presOf" srcId="{8692B99B-D67A-5544-AFA6-232FE2DC71DF}" destId="{071FA06A-0FB1-3C4D-BBBB-B4502FD7FC37}" srcOrd="0" destOrd="0" presId="urn:microsoft.com/office/officeart/2005/8/layout/hProcess4"/>
    <dgm:cxn modelId="{4BFA1F25-8479-41E9-8E5A-E6B516FEACB6}" type="presOf" srcId="{EC403C97-477E-1543-86E0-08A23BB65707}" destId="{39C91384-2FCA-194E-BD93-02295685A468}" srcOrd="0" destOrd="0" presId="urn:microsoft.com/office/officeart/2005/8/layout/hProcess4"/>
    <dgm:cxn modelId="{78538C2A-7A78-DF44-B095-47FE0442EDC0}" srcId="{EC403C97-477E-1543-86E0-08A23BB65707}" destId="{8692B99B-D67A-5544-AFA6-232FE2DC71DF}" srcOrd="2" destOrd="0" parTransId="{4C672F47-EF0D-D24E-854C-A0B9ACBF0B00}" sibTransId="{3E203F5C-322E-5F4D-A44B-E05F089B834C}"/>
    <dgm:cxn modelId="{FABF6530-BB0E-4CBA-BC5F-288A86637295}" type="presOf" srcId="{5D63D3EB-31E0-BF4B-9FFB-6226C3F815CE}" destId="{54671CA6-2E3F-A54C-934F-0F664C1D5CDF}" srcOrd="0" destOrd="0" presId="urn:microsoft.com/office/officeart/2005/8/layout/hProcess4"/>
    <dgm:cxn modelId="{28B3FD36-87A9-4B02-80A7-7F9F2FD08C4D}" type="presOf" srcId="{8E299524-FBFF-574D-9AA1-F1D866DE8CB0}" destId="{72245E1A-1A0B-1743-A900-CFD871EB6F0A}" srcOrd="0" destOrd="0" presId="urn:microsoft.com/office/officeart/2005/8/layout/hProcess4"/>
    <dgm:cxn modelId="{A7A45638-B528-A541-B746-DF4CB86A2928}" srcId="{EC403C97-477E-1543-86E0-08A23BB65707}" destId="{8E299524-FBFF-574D-9AA1-F1D866DE8CB0}" srcOrd="4" destOrd="0" parTransId="{0241D3D4-29BD-D645-99EB-2A8B1ED0C955}" sibTransId="{FFCB8909-5EB2-444A-BC01-5BAE8BE5E877}"/>
    <dgm:cxn modelId="{F9FA233D-6796-4A21-88CA-40878A9F6B8C}" type="presOf" srcId="{57D06352-4CB1-314F-A1AC-2D9BFBC0C1E7}" destId="{9482729C-754E-114B-B73C-387FA77F9BB9}" srcOrd="0" destOrd="0" presId="urn:microsoft.com/office/officeart/2005/8/layout/hProcess4"/>
    <dgm:cxn modelId="{CE34C268-2999-45A3-9C83-FBF5F4CA0556}" type="presOf" srcId="{4CA251A2-FDFD-EF42-B4C3-74E0A740B7AF}" destId="{1581CD5F-13B2-2041-928A-E4325C817577}" srcOrd="0" destOrd="0" presId="urn:microsoft.com/office/officeart/2005/8/layout/hProcess4"/>
    <dgm:cxn modelId="{C2983054-7FA0-4EB0-807A-0558C95B20DA}" type="presOf" srcId="{BD37A493-EE82-4DDF-8234-DC828DA8B3D8}" destId="{DFA04559-4487-4C91-A251-764171717E54}" srcOrd="0" destOrd="0" presId="urn:microsoft.com/office/officeart/2005/8/layout/hProcess4"/>
    <dgm:cxn modelId="{74A70296-8E73-4F48-B754-3871B8A94E75}" type="presOf" srcId="{8C310CC1-A96E-6D4E-86D4-31FC41F2C020}" destId="{604B494B-F37A-5B4A-92BD-8ADBBFDD0156}" srcOrd="0" destOrd="0" presId="urn:microsoft.com/office/officeart/2005/8/layout/hProcess4"/>
    <dgm:cxn modelId="{49B31EA7-41B6-9946-BE46-6CBB141D6986}" srcId="{EC403C97-477E-1543-86E0-08A23BB65707}" destId="{20F9D72A-4BB3-A34B-ABBA-FE220AEF0E97}" srcOrd="0" destOrd="0" parTransId="{9F699461-D341-A74D-AD9A-46193356A21D}" sibTransId="{132E15F2-0F0B-8C4B-A1B1-8892B67BA183}"/>
    <dgm:cxn modelId="{2640C9D3-3F31-9F40-A536-569C48E0E58C}" srcId="{EC403C97-477E-1543-86E0-08A23BB65707}" destId="{57D06352-4CB1-314F-A1AC-2D9BFBC0C1E7}" srcOrd="1" destOrd="0" parTransId="{E28E6D9C-B75B-F541-81A9-7291DB635997}" sibTransId="{4CA251A2-FDFD-EF42-B4C3-74E0A740B7AF}"/>
    <dgm:cxn modelId="{87BC97E9-077A-435F-B1B5-2FB297DED8AA}" type="presOf" srcId="{FFCB8909-5EB2-444A-BC01-5BAE8BE5E877}" destId="{2F8E9045-E11D-4C26-B1BB-069CA704E2FA}" srcOrd="0" destOrd="0" presId="urn:microsoft.com/office/officeart/2005/8/layout/hProcess4"/>
    <dgm:cxn modelId="{90101FF0-CC25-40D4-9634-30DB6697601A}" type="presOf" srcId="{20F9D72A-4BB3-A34B-ABBA-FE220AEF0E97}" destId="{E2E9CA10-A462-F044-9B1E-1E9CC4705730}" srcOrd="0" destOrd="0" presId="urn:microsoft.com/office/officeart/2005/8/layout/hProcess4"/>
    <dgm:cxn modelId="{2CA961F5-B828-42D0-917A-14AE6D6E21F8}" type="presOf" srcId="{132E15F2-0F0B-8C4B-A1B1-8892B67BA183}" destId="{73ECF4AB-AD5F-084D-825A-2504ACCAE7C3}" srcOrd="0" destOrd="0" presId="urn:microsoft.com/office/officeart/2005/8/layout/hProcess4"/>
    <dgm:cxn modelId="{15A864F8-3DA0-4322-9646-38A8C79095ED}" type="presOf" srcId="{3E203F5C-322E-5F4D-A44B-E05F089B834C}" destId="{5A0C5BAA-E831-0D40-8EC1-2666F733CB29}" srcOrd="0" destOrd="0" presId="urn:microsoft.com/office/officeart/2005/8/layout/hProcess4"/>
    <dgm:cxn modelId="{3439C343-7B71-40A3-88D3-E75E1DBF7A8E}" type="presParOf" srcId="{39C91384-2FCA-194E-BD93-02295685A468}" destId="{F00C0330-A98D-8A47-8595-E18940D78111}" srcOrd="0" destOrd="0" presId="urn:microsoft.com/office/officeart/2005/8/layout/hProcess4"/>
    <dgm:cxn modelId="{59BF24CB-68EF-4754-B883-7A80DB59C3E4}" type="presParOf" srcId="{39C91384-2FCA-194E-BD93-02295685A468}" destId="{BDC0B76B-A223-B045-A376-273FADEA9D84}" srcOrd="1" destOrd="0" presId="urn:microsoft.com/office/officeart/2005/8/layout/hProcess4"/>
    <dgm:cxn modelId="{EB6EC0DC-8B3B-453B-9125-CE51104486DB}" type="presParOf" srcId="{39C91384-2FCA-194E-BD93-02295685A468}" destId="{D25A135B-DA20-0242-B275-5C69DBEEBE9C}" srcOrd="2" destOrd="0" presId="urn:microsoft.com/office/officeart/2005/8/layout/hProcess4"/>
    <dgm:cxn modelId="{171E0967-329B-4D04-85B1-ECB81F1DC98D}" type="presParOf" srcId="{D25A135B-DA20-0242-B275-5C69DBEEBE9C}" destId="{A4012ECF-C530-8D40-9193-AC8912F6E2DD}" srcOrd="0" destOrd="0" presId="urn:microsoft.com/office/officeart/2005/8/layout/hProcess4"/>
    <dgm:cxn modelId="{06284E8D-6416-4C36-9B88-BD35A104DF82}" type="presParOf" srcId="{A4012ECF-C530-8D40-9193-AC8912F6E2DD}" destId="{CDA53F8D-3958-1D40-A92B-27DB572C4869}" srcOrd="0" destOrd="0" presId="urn:microsoft.com/office/officeart/2005/8/layout/hProcess4"/>
    <dgm:cxn modelId="{50F1AF6E-2C4C-4878-9885-02EAA2027F2C}" type="presParOf" srcId="{A4012ECF-C530-8D40-9193-AC8912F6E2DD}" destId="{641AEE64-7422-8249-8D11-04B17794E1E4}" srcOrd="1" destOrd="0" presId="urn:microsoft.com/office/officeart/2005/8/layout/hProcess4"/>
    <dgm:cxn modelId="{57ED7E2B-49D4-4B21-B879-1185A41835DA}" type="presParOf" srcId="{A4012ECF-C530-8D40-9193-AC8912F6E2DD}" destId="{3C3277F3-68DD-364B-AB88-67FC229682AA}" srcOrd="2" destOrd="0" presId="urn:microsoft.com/office/officeart/2005/8/layout/hProcess4"/>
    <dgm:cxn modelId="{E98A14B0-2851-4E3E-8518-632A4393C702}" type="presParOf" srcId="{A4012ECF-C530-8D40-9193-AC8912F6E2DD}" destId="{E2E9CA10-A462-F044-9B1E-1E9CC4705730}" srcOrd="3" destOrd="0" presId="urn:microsoft.com/office/officeart/2005/8/layout/hProcess4"/>
    <dgm:cxn modelId="{F109B384-E869-4349-B2D3-C83271E8565F}" type="presParOf" srcId="{A4012ECF-C530-8D40-9193-AC8912F6E2DD}" destId="{33C4C57B-A513-494D-B0EC-E099E92DB5EE}" srcOrd="4" destOrd="0" presId="urn:microsoft.com/office/officeart/2005/8/layout/hProcess4"/>
    <dgm:cxn modelId="{E1208FAF-714B-49FA-BF3E-66456AA908EA}" type="presParOf" srcId="{D25A135B-DA20-0242-B275-5C69DBEEBE9C}" destId="{73ECF4AB-AD5F-084D-825A-2504ACCAE7C3}" srcOrd="1" destOrd="0" presId="urn:microsoft.com/office/officeart/2005/8/layout/hProcess4"/>
    <dgm:cxn modelId="{10D73000-25A4-422B-827C-AC694618B411}" type="presParOf" srcId="{D25A135B-DA20-0242-B275-5C69DBEEBE9C}" destId="{809B8D7F-C144-4645-90DD-CCDCCA547982}" srcOrd="2" destOrd="0" presId="urn:microsoft.com/office/officeart/2005/8/layout/hProcess4"/>
    <dgm:cxn modelId="{A554B969-E60F-45B7-AAB5-DEFB5E28FC5F}" type="presParOf" srcId="{809B8D7F-C144-4645-90DD-CCDCCA547982}" destId="{135C57C2-FD5D-DF45-BD8C-E2D8449EA784}" srcOrd="0" destOrd="0" presId="urn:microsoft.com/office/officeart/2005/8/layout/hProcess4"/>
    <dgm:cxn modelId="{D1931A67-F1DD-48C0-B18C-48D4D0F7499E}" type="presParOf" srcId="{809B8D7F-C144-4645-90DD-CCDCCA547982}" destId="{DF1C1E0A-93F7-0A4A-BD41-60F20DF4A0C7}" srcOrd="1" destOrd="0" presId="urn:microsoft.com/office/officeart/2005/8/layout/hProcess4"/>
    <dgm:cxn modelId="{B626DC2E-21CA-4F33-8D7C-56D7E96DF0F2}" type="presParOf" srcId="{809B8D7F-C144-4645-90DD-CCDCCA547982}" destId="{CBDE3E76-DD58-F04C-9FC1-2B76BAB5296A}" srcOrd="2" destOrd="0" presId="urn:microsoft.com/office/officeart/2005/8/layout/hProcess4"/>
    <dgm:cxn modelId="{760F0244-3FF4-4AB4-ADB8-DF1CCF3029C9}" type="presParOf" srcId="{809B8D7F-C144-4645-90DD-CCDCCA547982}" destId="{9482729C-754E-114B-B73C-387FA77F9BB9}" srcOrd="3" destOrd="0" presId="urn:microsoft.com/office/officeart/2005/8/layout/hProcess4"/>
    <dgm:cxn modelId="{61536D9A-9F22-45A4-9567-7DC5C7FD5111}" type="presParOf" srcId="{809B8D7F-C144-4645-90DD-CCDCCA547982}" destId="{9E5133E2-F480-994E-8A37-274C9D054FD3}" srcOrd="4" destOrd="0" presId="urn:microsoft.com/office/officeart/2005/8/layout/hProcess4"/>
    <dgm:cxn modelId="{68AC58FC-791A-41C1-B6B7-9322A64C76F3}" type="presParOf" srcId="{D25A135B-DA20-0242-B275-5C69DBEEBE9C}" destId="{1581CD5F-13B2-2041-928A-E4325C817577}" srcOrd="3" destOrd="0" presId="urn:microsoft.com/office/officeart/2005/8/layout/hProcess4"/>
    <dgm:cxn modelId="{C2D15AE0-F239-4819-885B-F44FD98DB575}" type="presParOf" srcId="{D25A135B-DA20-0242-B275-5C69DBEEBE9C}" destId="{EAE7A211-84F3-414B-8955-757D74347C84}" srcOrd="4" destOrd="0" presId="urn:microsoft.com/office/officeart/2005/8/layout/hProcess4"/>
    <dgm:cxn modelId="{D4D2EDDC-A466-438B-BB35-D2F582AF7D73}" type="presParOf" srcId="{EAE7A211-84F3-414B-8955-757D74347C84}" destId="{F9E926C8-FCAD-6F4C-A61B-3A7DF6E5D500}" srcOrd="0" destOrd="0" presId="urn:microsoft.com/office/officeart/2005/8/layout/hProcess4"/>
    <dgm:cxn modelId="{7A481AA3-4D52-4630-A909-76E129418B74}" type="presParOf" srcId="{EAE7A211-84F3-414B-8955-757D74347C84}" destId="{932EBC6C-EC71-C645-86E7-A400BE7E0A8B}" srcOrd="1" destOrd="0" presId="urn:microsoft.com/office/officeart/2005/8/layout/hProcess4"/>
    <dgm:cxn modelId="{630E8A98-41F2-4B30-AC78-9B09F56F844A}" type="presParOf" srcId="{EAE7A211-84F3-414B-8955-757D74347C84}" destId="{F77D379D-0445-1D44-B769-17078A7F3E05}" srcOrd="2" destOrd="0" presId="urn:microsoft.com/office/officeart/2005/8/layout/hProcess4"/>
    <dgm:cxn modelId="{D3816F8E-8768-45E7-90FD-735B31942E17}" type="presParOf" srcId="{EAE7A211-84F3-414B-8955-757D74347C84}" destId="{071FA06A-0FB1-3C4D-BBBB-B4502FD7FC37}" srcOrd="3" destOrd="0" presId="urn:microsoft.com/office/officeart/2005/8/layout/hProcess4"/>
    <dgm:cxn modelId="{44C07BFA-F3FF-4A35-81A5-698CD06C0091}" type="presParOf" srcId="{EAE7A211-84F3-414B-8955-757D74347C84}" destId="{24EC97B1-30D6-F840-BC2A-53A65D0E4460}" srcOrd="4" destOrd="0" presId="urn:microsoft.com/office/officeart/2005/8/layout/hProcess4"/>
    <dgm:cxn modelId="{AF560A74-EED5-4DA1-84BE-CE9BE04891E4}" type="presParOf" srcId="{D25A135B-DA20-0242-B275-5C69DBEEBE9C}" destId="{5A0C5BAA-E831-0D40-8EC1-2666F733CB29}" srcOrd="5" destOrd="0" presId="urn:microsoft.com/office/officeart/2005/8/layout/hProcess4"/>
    <dgm:cxn modelId="{D4518290-27A3-409A-BBFC-243343EFDED9}" type="presParOf" srcId="{D25A135B-DA20-0242-B275-5C69DBEEBE9C}" destId="{A824D4B3-13BB-A14D-B80D-9F1207FDC9DE}" srcOrd="6" destOrd="0" presId="urn:microsoft.com/office/officeart/2005/8/layout/hProcess4"/>
    <dgm:cxn modelId="{C4980EC3-A432-4B18-A4DB-99F4010B5D9E}" type="presParOf" srcId="{A824D4B3-13BB-A14D-B80D-9F1207FDC9DE}" destId="{2DABE68B-DC92-1A47-84A4-366C46F7DEB9}" srcOrd="0" destOrd="0" presId="urn:microsoft.com/office/officeart/2005/8/layout/hProcess4"/>
    <dgm:cxn modelId="{BE602F8B-E687-4DF2-A027-B32AA75B35DC}" type="presParOf" srcId="{A824D4B3-13BB-A14D-B80D-9F1207FDC9DE}" destId="{93160E02-C631-3742-A7B8-73067934DA80}" srcOrd="1" destOrd="0" presId="urn:microsoft.com/office/officeart/2005/8/layout/hProcess4"/>
    <dgm:cxn modelId="{F0B04F55-9430-49EA-8A29-1D6672B56F5E}" type="presParOf" srcId="{A824D4B3-13BB-A14D-B80D-9F1207FDC9DE}" destId="{4F8C5E1A-E4A6-8645-BEE5-16E42E64B621}" srcOrd="2" destOrd="0" presId="urn:microsoft.com/office/officeart/2005/8/layout/hProcess4"/>
    <dgm:cxn modelId="{F774157F-5853-4B8E-BBFF-04E6A54CCF42}" type="presParOf" srcId="{A824D4B3-13BB-A14D-B80D-9F1207FDC9DE}" destId="{54671CA6-2E3F-A54C-934F-0F664C1D5CDF}" srcOrd="3" destOrd="0" presId="urn:microsoft.com/office/officeart/2005/8/layout/hProcess4"/>
    <dgm:cxn modelId="{AA038287-3562-4035-854F-1C3FA00A961E}" type="presParOf" srcId="{A824D4B3-13BB-A14D-B80D-9F1207FDC9DE}" destId="{FC53A06D-276B-4849-AEA4-0DEEAAFFD521}" srcOrd="4" destOrd="0" presId="urn:microsoft.com/office/officeart/2005/8/layout/hProcess4"/>
    <dgm:cxn modelId="{564E3511-EA5B-45C9-8A17-FE353AC85B0F}" type="presParOf" srcId="{D25A135B-DA20-0242-B275-5C69DBEEBE9C}" destId="{604B494B-F37A-5B4A-92BD-8ADBBFDD0156}" srcOrd="7" destOrd="0" presId="urn:microsoft.com/office/officeart/2005/8/layout/hProcess4"/>
    <dgm:cxn modelId="{49BCCACC-906A-4230-8F3A-C1D4C2608C0B}" type="presParOf" srcId="{D25A135B-DA20-0242-B275-5C69DBEEBE9C}" destId="{63F33804-4EF3-AF45-B2B2-7E099389C10F}" srcOrd="8" destOrd="0" presId="urn:microsoft.com/office/officeart/2005/8/layout/hProcess4"/>
    <dgm:cxn modelId="{759B1EEC-D1B4-4E22-9266-C395941C1805}" type="presParOf" srcId="{63F33804-4EF3-AF45-B2B2-7E099389C10F}" destId="{44B7CA47-F416-2841-97ED-E5068F33BD76}" srcOrd="0" destOrd="0" presId="urn:microsoft.com/office/officeart/2005/8/layout/hProcess4"/>
    <dgm:cxn modelId="{72C26FD1-7405-4175-83B4-65C23B3A8971}" type="presParOf" srcId="{63F33804-4EF3-AF45-B2B2-7E099389C10F}" destId="{71EE478D-69CC-7A4C-9954-E786C584B54F}" srcOrd="1" destOrd="0" presId="urn:microsoft.com/office/officeart/2005/8/layout/hProcess4"/>
    <dgm:cxn modelId="{45391696-73B1-4D0A-80DE-B0BD56D3723F}" type="presParOf" srcId="{63F33804-4EF3-AF45-B2B2-7E099389C10F}" destId="{6394E974-C2E8-7049-8E38-CF5B45E25268}" srcOrd="2" destOrd="0" presId="urn:microsoft.com/office/officeart/2005/8/layout/hProcess4"/>
    <dgm:cxn modelId="{FE5C8650-9B9A-4BAB-93E0-599B3D0EB002}" type="presParOf" srcId="{63F33804-4EF3-AF45-B2B2-7E099389C10F}" destId="{72245E1A-1A0B-1743-A900-CFD871EB6F0A}" srcOrd="3" destOrd="0" presId="urn:microsoft.com/office/officeart/2005/8/layout/hProcess4"/>
    <dgm:cxn modelId="{A9E605C8-8D4B-4C50-BEE5-8907CC3ACBB1}" type="presParOf" srcId="{63F33804-4EF3-AF45-B2B2-7E099389C10F}" destId="{C8CC7578-4FE5-4548-BAF9-5A0A1A2B7087}" srcOrd="4" destOrd="0" presId="urn:microsoft.com/office/officeart/2005/8/layout/hProcess4"/>
    <dgm:cxn modelId="{B488BF52-4FBA-4E72-B12C-DA6152E58FAA}" type="presParOf" srcId="{D25A135B-DA20-0242-B275-5C69DBEEBE9C}" destId="{2F8E9045-E11D-4C26-B1BB-069CA704E2FA}" srcOrd="9" destOrd="0" presId="urn:microsoft.com/office/officeart/2005/8/layout/hProcess4"/>
    <dgm:cxn modelId="{42B2181B-B5FB-4BC2-80DF-72D2B927B10A}" type="presParOf" srcId="{D25A135B-DA20-0242-B275-5C69DBEEBE9C}" destId="{2DCB2CBD-8C1B-4814-8CF2-E124F4C0CD10}" srcOrd="10" destOrd="0" presId="urn:microsoft.com/office/officeart/2005/8/layout/hProcess4"/>
    <dgm:cxn modelId="{8ABB131E-829F-41D9-A5A9-431E90531E88}" type="presParOf" srcId="{2DCB2CBD-8C1B-4814-8CF2-E124F4C0CD10}" destId="{BD2BE6EE-C90B-4DC2-8D46-0D6D038A28B4}" srcOrd="0" destOrd="0" presId="urn:microsoft.com/office/officeart/2005/8/layout/hProcess4"/>
    <dgm:cxn modelId="{077329C3-CA18-4097-9A32-CCE74922C86F}" type="presParOf" srcId="{2DCB2CBD-8C1B-4814-8CF2-E124F4C0CD10}" destId="{81A03C82-4F22-4CB8-AE9F-17237114E1A2}" srcOrd="1" destOrd="0" presId="urn:microsoft.com/office/officeart/2005/8/layout/hProcess4"/>
    <dgm:cxn modelId="{5503CA86-EAD3-4646-A438-0A63E0162D10}" type="presParOf" srcId="{2DCB2CBD-8C1B-4814-8CF2-E124F4C0CD10}" destId="{D8108468-6E7C-4FB4-9177-7A74AA37628D}" srcOrd="2" destOrd="0" presId="urn:microsoft.com/office/officeart/2005/8/layout/hProcess4"/>
    <dgm:cxn modelId="{DA3276ED-C0CB-4102-A08B-D94A5587DC14}" type="presParOf" srcId="{2DCB2CBD-8C1B-4814-8CF2-E124F4C0CD10}" destId="{DFA04559-4487-4C91-A251-764171717E54}" srcOrd="3" destOrd="0" presId="urn:microsoft.com/office/officeart/2005/8/layout/hProcess4"/>
    <dgm:cxn modelId="{5641D7D2-C7C6-4033-87CB-5358641049B9}" type="presParOf" srcId="{2DCB2CBD-8C1B-4814-8CF2-E124F4C0CD10}" destId="{8F006EE3-D77F-42A9-84DB-6AB3703CC09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5BF78-FB26-4E44-98A5-9DED9BFE26F0}">
      <dsp:nvSpPr>
        <dsp:cNvPr id="0" name=""/>
        <dsp:cNvSpPr/>
      </dsp:nvSpPr>
      <dsp:spPr>
        <a:xfrm>
          <a:off x="3503739" y="1388"/>
          <a:ext cx="1658775" cy="10782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SG" sz="1700" b="1" kern="1200" dirty="0">
              <a:latin typeface="Calibri" panose="020F0502020204030204" pitchFamily="34" charset="0"/>
              <a:cs typeface="Calibri" panose="020F0502020204030204" pitchFamily="34" charset="0"/>
            </a:rPr>
            <a:t>Professionalism</a:t>
          </a:r>
        </a:p>
      </dsp:txBody>
      <dsp:txXfrm>
        <a:off x="3556373" y="54022"/>
        <a:ext cx="1553507" cy="972935"/>
      </dsp:txXfrm>
    </dsp:sp>
    <dsp:sp modelId="{FF98651B-206C-4C74-A84D-2BB82B428CC6}">
      <dsp:nvSpPr>
        <dsp:cNvPr id="0" name=""/>
        <dsp:cNvSpPr/>
      </dsp:nvSpPr>
      <dsp:spPr>
        <a:xfrm>
          <a:off x="2178897" y="540490"/>
          <a:ext cx="4308459" cy="4308459"/>
        </a:xfrm>
        <a:custGeom>
          <a:avLst/>
          <a:gdLst/>
          <a:ahLst/>
          <a:cxnLst/>
          <a:rect l="0" t="0" r="0" b="0"/>
          <a:pathLst>
            <a:path>
              <a:moveTo>
                <a:pt x="2995013" y="170851"/>
              </a:moveTo>
              <a:arcTo wR="2154229" hR="2154229" stAng="17578369" swAng="196158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E17F6C-DC47-4C36-961B-EF457A6A9414}">
      <dsp:nvSpPr>
        <dsp:cNvPr id="0" name=""/>
        <dsp:cNvSpPr/>
      </dsp:nvSpPr>
      <dsp:spPr>
        <a:xfrm>
          <a:off x="5552533" y="1489924"/>
          <a:ext cx="1658775" cy="1078203"/>
        </a:xfrm>
        <a:prstGeom prst="roundRect">
          <a:avLst/>
        </a:prstGeom>
        <a:gradFill rotWithShape="0">
          <a:gsLst>
            <a:gs pos="0">
              <a:schemeClr val="accent3">
                <a:hueOff val="189320"/>
                <a:satOff val="2476"/>
                <a:lumOff val="-3039"/>
                <a:alphaOff val="0"/>
                <a:satMod val="103000"/>
                <a:lumMod val="102000"/>
                <a:tint val="94000"/>
              </a:schemeClr>
            </a:gs>
            <a:gs pos="50000">
              <a:schemeClr val="accent3">
                <a:hueOff val="189320"/>
                <a:satOff val="2476"/>
                <a:lumOff val="-3039"/>
                <a:alphaOff val="0"/>
                <a:satMod val="110000"/>
                <a:lumMod val="100000"/>
                <a:shade val="100000"/>
              </a:schemeClr>
            </a:gs>
            <a:gs pos="100000">
              <a:schemeClr val="accent3">
                <a:hueOff val="189320"/>
                <a:satOff val="2476"/>
                <a:lumOff val="-30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Integrity</a:t>
          </a:r>
          <a:endParaRPr lang="en-SG" sz="1700" b="1" kern="1200" dirty="0">
            <a:latin typeface="Calibri" panose="020F0502020204030204" pitchFamily="34" charset="0"/>
            <a:cs typeface="Calibri" panose="020F0502020204030204" pitchFamily="34" charset="0"/>
          </a:endParaRPr>
        </a:p>
      </dsp:txBody>
      <dsp:txXfrm>
        <a:off x="5605167" y="1542558"/>
        <a:ext cx="1553507" cy="972935"/>
      </dsp:txXfrm>
    </dsp:sp>
    <dsp:sp modelId="{3C22DA0D-9F91-430F-8C4A-1C27B8E42F86}">
      <dsp:nvSpPr>
        <dsp:cNvPr id="0" name=""/>
        <dsp:cNvSpPr/>
      </dsp:nvSpPr>
      <dsp:spPr>
        <a:xfrm>
          <a:off x="2178897" y="540490"/>
          <a:ext cx="4308459" cy="4308459"/>
        </a:xfrm>
        <a:custGeom>
          <a:avLst/>
          <a:gdLst/>
          <a:ahLst/>
          <a:cxnLst/>
          <a:rect l="0" t="0" r="0" b="0"/>
          <a:pathLst>
            <a:path>
              <a:moveTo>
                <a:pt x="4305503" y="2041408"/>
              </a:moveTo>
              <a:arcTo wR="2154229" hR="2154229" stAng="21419876" swAng="2196337"/>
            </a:path>
          </a:pathLst>
        </a:custGeom>
        <a:noFill/>
        <a:ln w="6350" cap="flat" cmpd="sng" algn="ctr">
          <a:solidFill>
            <a:schemeClr val="accent3">
              <a:hueOff val="189320"/>
              <a:satOff val="2476"/>
              <a:lumOff val="-3039"/>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FE8111-4A0A-40FB-917C-AD4CF88E385D}">
      <dsp:nvSpPr>
        <dsp:cNvPr id="0" name=""/>
        <dsp:cNvSpPr/>
      </dsp:nvSpPr>
      <dsp:spPr>
        <a:xfrm>
          <a:off x="4769963" y="3898426"/>
          <a:ext cx="1658775" cy="1078203"/>
        </a:xfrm>
        <a:prstGeom prst="roundRect">
          <a:avLst/>
        </a:prstGeom>
        <a:gradFill rotWithShape="0">
          <a:gsLst>
            <a:gs pos="0">
              <a:schemeClr val="accent3">
                <a:hueOff val="378640"/>
                <a:satOff val="4952"/>
                <a:lumOff val="-6078"/>
                <a:alphaOff val="0"/>
                <a:satMod val="103000"/>
                <a:lumMod val="102000"/>
                <a:tint val="94000"/>
              </a:schemeClr>
            </a:gs>
            <a:gs pos="50000">
              <a:schemeClr val="accent3">
                <a:hueOff val="378640"/>
                <a:satOff val="4952"/>
                <a:lumOff val="-6078"/>
                <a:alphaOff val="0"/>
                <a:satMod val="110000"/>
                <a:lumMod val="100000"/>
                <a:shade val="100000"/>
              </a:schemeClr>
            </a:gs>
            <a:gs pos="100000">
              <a:schemeClr val="accent3">
                <a:hueOff val="378640"/>
                <a:satOff val="4952"/>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SG" sz="1700" b="1" kern="1200" dirty="0">
              <a:latin typeface="Calibri" panose="020F0502020204030204" pitchFamily="34" charset="0"/>
              <a:cs typeface="Calibri" panose="020F0502020204030204" pitchFamily="34" charset="0"/>
            </a:rPr>
            <a:t>Customer Care</a:t>
          </a:r>
        </a:p>
      </dsp:txBody>
      <dsp:txXfrm>
        <a:off x="4822597" y="3951060"/>
        <a:ext cx="1553507" cy="972935"/>
      </dsp:txXfrm>
    </dsp:sp>
    <dsp:sp modelId="{039274BC-3D20-4BF4-A5A7-29317C525477}">
      <dsp:nvSpPr>
        <dsp:cNvPr id="0" name=""/>
        <dsp:cNvSpPr/>
      </dsp:nvSpPr>
      <dsp:spPr>
        <a:xfrm>
          <a:off x="2178897" y="540490"/>
          <a:ext cx="4308459" cy="4308459"/>
        </a:xfrm>
        <a:custGeom>
          <a:avLst/>
          <a:gdLst/>
          <a:ahLst/>
          <a:cxnLst/>
          <a:rect l="0" t="0" r="0" b="0"/>
          <a:pathLst>
            <a:path>
              <a:moveTo>
                <a:pt x="2582507" y="4265457"/>
              </a:moveTo>
              <a:arcTo wR="2154229" hR="2154229" stAng="4711964" swAng="1376072"/>
            </a:path>
          </a:pathLst>
        </a:custGeom>
        <a:noFill/>
        <a:ln w="6350" cap="flat" cmpd="sng" algn="ctr">
          <a:solidFill>
            <a:schemeClr val="accent3">
              <a:hueOff val="378640"/>
              <a:satOff val="4952"/>
              <a:lumOff val="-6078"/>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D2B33F-4C83-43A1-8247-F999014B3AA9}">
      <dsp:nvSpPr>
        <dsp:cNvPr id="0" name=""/>
        <dsp:cNvSpPr/>
      </dsp:nvSpPr>
      <dsp:spPr>
        <a:xfrm>
          <a:off x="2237514" y="3898426"/>
          <a:ext cx="1658775" cy="1078203"/>
        </a:xfrm>
        <a:prstGeom prst="roundRect">
          <a:avLst/>
        </a:prstGeom>
        <a:gradFill rotWithShape="0">
          <a:gsLst>
            <a:gs pos="0">
              <a:schemeClr val="accent3">
                <a:hueOff val="567960"/>
                <a:satOff val="7427"/>
                <a:lumOff val="-9117"/>
                <a:alphaOff val="0"/>
                <a:satMod val="103000"/>
                <a:lumMod val="102000"/>
                <a:tint val="94000"/>
              </a:schemeClr>
            </a:gs>
            <a:gs pos="50000">
              <a:schemeClr val="accent3">
                <a:hueOff val="567960"/>
                <a:satOff val="7427"/>
                <a:lumOff val="-9117"/>
                <a:alphaOff val="0"/>
                <a:satMod val="110000"/>
                <a:lumMod val="100000"/>
                <a:shade val="100000"/>
              </a:schemeClr>
            </a:gs>
            <a:gs pos="100000">
              <a:schemeClr val="accent3">
                <a:hueOff val="567960"/>
                <a:satOff val="7427"/>
                <a:lumOff val="-91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SG" sz="1700" b="1" kern="1200" dirty="0">
              <a:latin typeface="Calibri" panose="020F0502020204030204" pitchFamily="34" charset="0"/>
              <a:cs typeface="Calibri" panose="020F0502020204030204" pitchFamily="34" charset="0"/>
            </a:rPr>
            <a:t>Communication</a:t>
          </a:r>
        </a:p>
      </dsp:txBody>
      <dsp:txXfrm>
        <a:off x="2290148" y="3951060"/>
        <a:ext cx="1553507" cy="972935"/>
      </dsp:txXfrm>
    </dsp:sp>
    <dsp:sp modelId="{8FDEF2B1-03AC-4189-AA60-D422F822797D}">
      <dsp:nvSpPr>
        <dsp:cNvPr id="0" name=""/>
        <dsp:cNvSpPr/>
      </dsp:nvSpPr>
      <dsp:spPr>
        <a:xfrm>
          <a:off x="2178897" y="540490"/>
          <a:ext cx="4308459" cy="4308459"/>
        </a:xfrm>
        <a:custGeom>
          <a:avLst/>
          <a:gdLst/>
          <a:ahLst/>
          <a:cxnLst/>
          <a:rect l="0" t="0" r="0" b="0"/>
          <a:pathLst>
            <a:path>
              <a:moveTo>
                <a:pt x="360000" y="3346473"/>
              </a:moveTo>
              <a:arcTo wR="2154229" hR="2154229" stAng="8783786" swAng="2196337"/>
            </a:path>
          </a:pathLst>
        </a:custGeom>
        <a:noFill/>
        <a:ln w="6350" cap="flat" cmpd="sng" algn="ctr">
          <a:solidFill>
            <a:schemeClr val="accent3">
              <a:hueOff val="567960"/>
              <a:satOff val="7427"/>
              <a:lumOff val="-9117"/>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F99836-0DBB-4A3C-838B-65F727951F4F}">
      <dsp:nvSpPr>
        <dsp:cNvPr id="0" name=""/>
        <dsp:cNvSpPr/>
      </dsp:nvSpPr>
      <dsp:spPr>
        <a:xfrm>
          <a:off x="1454945" y="1489924"/>
          <a:ext cx="1658775" cy="1078203"/>
        </a:xfrm>
        <a:prstGeom prst="roundRect">
          <a:avLst/>
        </a:prstGeom>
        <a:gradFill rotWithShape="0">
          <a:gsLst>
            <a:gs pos="0">
              <a:schemeClr val="accent3">
                <a:hueOff val="757279"/>
                <a:satOff val="9903"/>
                <a:lumOff val="-12156"/>
                <a:alphaOff val="0"/>
                <a:satMod val="103000"/>
                <a:lumMod val="102000"/>
                <a:tint val="94000"/>
              </a:schemeClr>
            </a:gs>
            <a:gs pos="50000">
              <a:schemeClr val="accent3">
                <a:hueOff val="757279"/>
                <a:satOff val="9903"/>
                <a:lumOff val="-12156"/>
                <a:alphaOff val="0"/>
                <a:satMod val="110000"/>
                <a:lumMod val="100000"/>
                <a:shade val="100000"/>
              </a:schemeClr>
            </a:gs>
            <a:gs pos="100000">
              <a:schemeClr val="accent3">
                <a:hueOff val="757279"/>
                <a:satOff val="9903"/>
                <a:lumOff val="-1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SG" sz="1700" b="1" kern="1200">
              <a:latin typeface="Calibri" panose="020F0502020204030204" pitchFamily="34" charset="0"/>
              <a:cs typeface="Calibri" panose="020F0502020204030204" pitchFamily="34" charset="0"/>
            </a:rPr>
            <a:t>Commitment</a:t>
          </a:r>
        </a:p>
      </dsp:txBody>
      <dsp:txXfrm>
        <a:off x="1507579" y="1542558"/>
        <a:ext cx="1553507" cy="972935"/>
      </dsp:txXfrm>
    </dsp:sp>
    <dsp:sp modelId="{DF41F2E1-0BC7-4F83-8A2F-213D0080D222}">
      <dsp:nvSpPr>
        <dsp:cNvPr id="0" name=""/>
        <dsp:cNvSpPr/>
      </dsp:nvSpPr>
      <dsp:spPr>
        <a:xfrm>
          <a:off x="2178897" y="540490"/>
          <a:ext cx="4308459" cy="4308459"/>
        </a:xfrm>
        <a:custGeom>
          <a:avLst/>
          <a:gdLst/>
          <a:ahLst/>
          <a:cxnLst/>
          <a:rect l="0" t="0" r="0" b="0"/>
          <a:pathLst>
            <a:path>
              <a:moveTo>
                <a:pt x="375347" y="939205"/>
              </a:moveTo>
              <a:arcTo wR="2154229" hR="2154229" stAng="12860048" swAng="1961583"/>
            </a:path>
          </a:pathLst>
        </a:custGeom>
        <a:noFill/>
        <a:ln w="6350" cap="flat" cmpd="sng" algn="ctr">
          <a:solidFill>
            <a:schemeClr val="accent3">
              <a:hueOff val="757279"/>
              <a:satOff val="9903"/>
              <a:lumOff val="-1215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AEE64-7422-8249-8D11-04B17794E1E4}">
      <dsp:nvSpPr>
        <dsp:cNvPr id="0" name=""/>
        <dsp:cNvSpPr/>
      </dsp:nvSpPr>
      <dsp:spPr>
        <a:xfrm>
          <a:off x="1367" y="1596654"/>
          <a:ext cx="1117241" cy="921490"/>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sp>
    <dsp:sp modelId="{73ECF4AB-AD5F-084D-825A-2504ACCAE7C3}">
      <dsp:nvSpPr>
        <dsp:cNvPr id="0" name=""/>
        <dsp:cNvSpPr/>
      </dsp:nvSpPr>
      <dsp:spPr>
        <a:xfrm>
          <a:off x="627061" y="1808347"/>
          <a:ext cx="1243599" cy="1243599"/>
        </a:xfrm>
        <a:prstGeom prst="leftCircularArrow">
          <a:avLst>
            <a:gd name="adj1" fmla="val 3246"/>
            <a:gd name="adj2" fmla="val 400343"/>
            <a:gd name="adj3" fmla="val 2175854"/>
            <a:gd name="adj4" fmla="val 9024489"/>
            <a:gd name="adj5" fmla="val 3787"/>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E9CA10-A462-F044-9B1E-1E9CC4705730}">
      <dsp:nvSpPr>
        <dsp:cNvPr id="0" name=""/>
        <dsp:cNvSpPr/>
      </dsp:nvSpPr>
      <dsp:spPr>
        <a:xfrm>
          <a:off x="249642" y="2320682"/>
          <a:ext cx="993103" cy="394924"/>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Stage One</a:t>
          </a:r>
        </a:p>
      </dsp:txBody>
      <dsp:txXfrm>
        <a:off x="261209" y="2332249"/>
        <a:ext cx="969969" cy="371790"/>
      </dsp:txXfrm>
    </dsp:sp>
    <dsp:sp modelId="{DF1C1E0A-93F7-0A4A-BD41-60F20DF4A0C7}">
      <dsp:nvSpPr>
        <dsp:cNvPr id="0" name=""/>
        <dsp:cNvSpPr/>
      </dsp:nvSpPr>
      <dsp:spPr>
        <a:xfrm>
          <a:off x="1434977" y="1596654"/>
          <a:ext cx="1117241" cy="921490"/>
        </a:xfrm>
        <a:prstGeom prst="roundRect">
          <a:avLst>
            <a:gd name="adj" fmla="val 10000"/>
          </a:avLst>
        </a:prstGeom>
        <a:noFill/>
        <a:ln w="9525" cap="flat" cmpd="sng" algn="ctr">
          <a:solidFill>
            <a:srgbClr val="FF6600"/>
          </a:solidFill>
          <a:prstDash val="solid"/>
        </a:ln>
        <a:effectLst/>
      </dsp:spPr>
      <dsp:style>
        <a:lnRef idx="1">
          <a:scrgbClr r="0" g="0" b="0"/>
        </a:lnRef>
        <a:fillRef idx="1">
          <a:scrgbClr r="0" g="0" b="0"/>
        </a:fillRef>
        <a:effectRef idx="0">
          <a:scrgbClr r="0" g="0" b="0"/>
        </a:effectRef>
        <a:fontRef idx="minor"/>
      </dsp:style>
    </dsp:sp>
    <dsp:sp modelId="{1581CD5F-13B2-2041-928A-E4325C817577}">
      <dsp:nvSpPr>
        <dsp:cNvPr id="0" name=""/>
        <dsp:cNvSpPr/>
      </dsp:nvSpPr>
      <dsp:spPr>
        <a:xfrm>
          <a:off x="2051361" y="1026722"/>
          <a:ext cx="1386358" cy="1386358"/>
        </a:xfrm>
        <a:prstGeom prst="circularArrow">
          <a:avLst>
            <a:gd name="adj1" fmla="val 2912"/>
            <a:gd name="adj2" fmla="val 356301"/>
            <a:gd name="adj3" fmla="val 19468189"/>
            <a:gd name="adj4" fmla="val 12575511"/>
            <a:gd name="adj5" fmla="val 3397"/>
          </a:avLst>
        </a:prstGeom>
        <a:solidFill>
          <a:srgbClr val="FF6600">
            <a:alpha val="90000"/>
          </a:srgbClr>
        </a:solidFill>
        <a:ln>
          <a:solidFill>
            <a:srgbClr val="FF66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82729C-754E-114B-B73C-387FA77F9BB9}">
      <dsp:nvSpPr>
        <dsp:cNvPr id="0" name=""/>
        <dsp:cNvSpPr/>
      </dsp:nvSpPr>
      <dsp:spPr>
        <a:xfrm>
          <a:off x="1683252" y="1399192"/>
          <a:ext cx="993103" cy="394924"/>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Stage Two</a:t>
          </a:r>
        </a:p>
      </dsp:txBody>
      <dsp:txXfrm>
        <a:off x="1694819" y="1410759"/>
        <a:ext cx="969969" cy="371790"/>
      </dsp:txXfrm>
    </dsp:sp>
    <dsp:sp modelId="{932EBC6C-EC71-C645-86E7-A400BE7E0A8B}">
      <dsp:nvSpPr>
        <dsp:cNvPr id="0" name=""/>
        <dsp:cNvSpPr/>
      </dsp:nvSpPr>
      <dsp:spPr>
        <a:xfrm>
          <a:off x="2868587" y="1596654"/>
          <a:ext cx="1117241" cy="921490"/>
        </a:xfrm>
        <a:prstGeom prst="roundRect">
          <a:avLst>
            <a:gd name="adj" fmla="val 10000"/>
          </a:avLst>
        </a:prstGeom>
        <a:solidFill>
          <a:schemeClr val="lt1">
            <a:alpha val="90000"/>
            <a:hueOff val="0"/>
            <a:satOff val="0"/>
            <a:lumOff val="0"/>
            <a:alphaOff val="0"/>
          </a:schemeClr>
        </a:solidFill>
        <a:ln w="9525" cap="flat" cmpd="sng" algn="ctr">
          <a:solidFill>
            <a:srgbClr val="008000"/>
          </a:solidFill>
          <a:prstDash val="solid"/>
        </a:ln>
        <a:effectLst/>
      </dsp:spPr>
      <dsp:style>
        <a:lnRef idx="1">
          <a:scrgbClr r="0" g="0" b="0"/>
        </a:lnRef>
        <a:fillRef idx="1">
          <a:scrgbClr r="0" g="0" b="0"/>
        </a:fillRef>
        <a:effectRef idx="0">
          <a:scrgbClr r="0" g="0" b="0"/>
        </a:effectRef>
        <a:fontRef idx="minor"/>
      </dsp:style>
    </dsp:sp>
    <dsp:sp modelId="{5A0C5BAA-E831-0D40-8EC1-2666F733CB29}">
      <dsp:nvSpPr>
        <dsp:cNvPr id="0" name=""/>
        <dsp:cNvSpPr/>
      </dsp:nvSpPr>
      <dsp:spPr>
        <a:xfrm>
          <a:off x="3494281" y="1808347"/>
          <a:ext cx="1243599" cy="1243599"/>
        </a:xfrm>
        <a:prstGeom prst="leftCircularArrow">
          <a:avLst>
            <a:gd name="adj1" fmla="val 3246"/>
            <a:gd name="adj2" fmla="val 400343"/>
            <a:gd name="adj3" fmla="val 2175854"/>
            <a:gd name="adj4" fmla="val 9024489"/>
            <a:gd name="adj5" fmla="val 3787"/>
          </a:avLst>
        </a:prstGeom>
        <a:solidFill>
          <a:srgbClr val="008000"/>
        </a:solidFill>
        <a:ln>
          <a:solidFill>
            <a:srgbClr val="00B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1FA06A-0FB1-3C4D-BBBB-B4502FD7FC37}">
      <dsp:nvSpPr>
        <dsp:cNvPr id="0" name=""/>
        <dsp:cNvSpPr/>
      </dsp:nvSpPr>
      <dsp:spPr>
        <a:xfrm>
          <a:off x="3116862" y="2320682"/>
          <a:ext cx="993103" cy="394924"/>
        </a:xfrm>
        <a:prstGeom prst="roundRect">
          <a:avLst>
            <a:gd name="adj" fmla="val 10000"/>
          </a:avLst>
        </a:prstGeom>
        <a:solidFill>
          <a:srgbClr val="008000">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Stage Three</a:t>
          </a:r>
        </a:p>
      </dsp:txBody>
      <dsp:txXfrm>
        <a:off x="3128429" y="2332249"/>
        <a:ext cx="969969" cy="371790"/>
      </dsp:txXfrm>
    </dsp:sp>
    <dsp:sp modelId="{93160E02-C631-3742-A7B8-73067934DA80}">
      <dsp:nvSpPr>
        <dsp:cNvPr id="0" name=""/>
        <dsp:cNvSpPr/>
      </dsp:nvSpPr>
      <dsp:spPr>
        <a:xfrm>
          <a:off x="4302197" y="1596654"/>
          <a:ext cx="1117241" cy="921490"/>
        </a:xfrm>
        <a:prstGeom prst="roundRect">
          <a:avLst>
            <a:gd name="adj" fmla="val 10000"/>
          </a:avLst>
        </a:prstGeom>
        <a:solidFill>
          <a:schemeClr val="lt1">
            <a:alpha val="90000"/>
            <a:hueOff val="0"/>
            <a:satOff val="0"/>
            <a:lumOff val="0"/>
            <a:alphaOff val="0"/>
          </a:schemeClr>
        </a:solidFill>
        <a:ln w="9525" cap="flat" cmpd="sng" algn="ctr">
          <a:solidFill>
            <a:srgbClr val="0000FF"/>
          </a:solidFill>
          <a:prstDash val="solid"/>
        </a:ln>
        <a:effectLst/>
      </dsp:spPr>
      <dsp:style>
        <a:lnRef idx="1">
          <a:scrgbClr r="0" g="0" b="0"/>
        </a:lnRef>
        <a:fillRef idx="1">
          <a:scrgbClr r="0" g="0" b="0"/>
        </a:fillRef>
        <a:effectRef idx="0">
          <a:scrgbClr r="0" g="0" b="0"/>
        </a:effectRef>
        <a:fontRef idx="minor"/>
      </dsp:style>
    </dsp:sp>
    <dsp:sp modelId="{604B494B-F37A-5B4A-92BD-8ADBBFDD0156}">
      <dsp:nvSpPr>
        <dsp:cNvPr id="0" name=""/>
        <dsp:cNvSpPr/>
      </dsp:nvSpPr>
      <dsp:spPr>
        <a:xfrm>
          <a:off x="4854157" y="1026722"/>
          <a:ext cx="1386358" cy="1386358"/>
        </a:xfrm>
        <a:prstGeom prst="circularArrow">
          <a:avLst>
            <a:gd name="adj1" fmla="val 2912"/>
            <a:gd name="adj2" fmla="val 356301"/>
            <a:gd name="adj3" fmla="val 19468189"/>
            <a:gd name="adj4" fmla="val 12575511"/>
            <a:gd name="adj5" fmla="val 3397"/>
          </a:avLst>
        </a:prstGeom>
        <a:solidFill>
          <a:srgbClr val="0000FF"/>
        </a:solidFill>
        <a:ln>
          <a:solidFill>
            <a:srgbClr val="3366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671CA6-2E3F-A54C-934F-0F664C1D5CDF}">
      <dsp:nvSpPr>
        <dsp:cNvPr id="0" name=""/>
        <dsp:cNvSpPr/>
      </dsp:nvSpPr>
      <dsp:spPr>
        <a:xfrm>
          <a:off x="4550472" y="1399192"/>
          <a:ext cx="993103" cy="394924"/>
        </a:xfrm>
        <a:prstGeom prst="roundRect">
          <a:avLst>
            <a:gd name="adj" fmla="val 10000"/>
          </a:avLst>
        </a:prstGeom>
        <a:solidFill>
          <a:srgbClr val="0000FF">
            <a:alpha val="89804"/>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Stage Four</a:t>
          </a:r>
        </a:p>
      </dsp:txBody>
      <dsp:txXfrm>
        <a:off x="4562039" y="1410759"/>
        <a:ext cx="969969" cy="371790"/>
      </dsp:txXfrm>
    </dsp:sp>
    <dsp:sp modelId="{71EE478D-69CC-7A4C-9954-E786C584B54F}">
      <dsp:nvSpPr>
        <dsp:cNvPr id="0" name=""/>
        <dsp:cNvSpPr/>
      </dsp:nvSpPr>
      <dsp:spPr>
        <a:xfrm>
          <a:off x="5735807" y="1596654"/>
          <a:ext cx="1117241" cy="921490"/>
        </a:xfrm>
        <a:prstGeom prst="roundRect">
          <a:avLst>
            <a:gd name="adj" fmla="val 10000"/>
          </a:avLst>
        </a:prstGeom>
        <a:solidFill>
          <a:schemeClr val="lt1">
            <a:alpha val="90000"/>
            <a:hueOff val="0"/>
            <a:satOff val="0"/>
            <a:lumOff val="0"/>
            <a:alphaOff val="0"/>
          </a:schemeClr>
        </a:solidFill>
        <a:ln w="9525" cap="flat" cmpd="sng" algn="ctr">
          <a:solidFill>
            <a:srgbClr val="660066"/>
          </a:solidFill>
          <a:prstDash val="solid"/>
        </a:ln>
        <a:effectLst/>
      </dsp:spPr>
      <dsp:style>
        <a:lnRef idx="1">
          <a:scrgbClr r="0" g="0" b="0"/>
        </a:lnRef>
        <a:fillRef idx="1">
          <a:scrgbClr r="0" g="0" b="0"/>
        </a:fillRef>
        <a:effectRef idx="0">
          <a:scrgbClr r="0" g="0" b="0"/>
        </a:effectRef>
        <a:fontRef idx="minor"/>
      </dsp:style>
    </dsp:sp>
    <dsp:sp modelId="{2F8E9045-E11D-4C26-B1BB-069CA704E2FA}">
      <dsp:nvSpPr>
        <dsp:cNvPr id="0" name=""/>
        <dsp:cNvSpPr/>
      </dsp:nvSpPr>
      <dsp:spPr>
        <a:xfrm>
          <a:off x="6361501" y="1808347"/>
          <a:ext cx="1243599" cy="1243599"/>
        </a:xfrm>
        <a:prstGeom prst="leftCircularArrow">
          <a:avLst>
            <a:gd name="adj1" fmla="val 3246"/>
            <a:gd name="adj2" fmla="val 400343"/>
            <a:gd name="adj3" fmla="val 2175854"/>
            <a:gd name="adj4" fmla="val 9024489"/>
            <a:gd name="adj5" fmla="val 3787"/>
          </a:avLst>
        </a:prstGeom>
        <a:solidFill>
          <a:srgbClr val="660066">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245E1A-1A0B-1743-A900-CFD871EB6F0A}">
      <dsp:nvSpPr>
        <dsp:cNvPr id="0" name=""/>
        <dsp:cNvSpPr/>
      </dsp:nvSpPr>
      <dsp:spPr>
        <a:xfrm>
          <a:off x="5984082" y="2320682"/>
          <a:ext cx="993103" cy="394924"/>
        </a:xfrm>
        <a:prstGeom prst="roundRect">
          <a:avLst>
            <a:gd name="adj" fmla="val 10000"/>
          </a:avLst>
        </a:prstGeom>
        <a:solidFill>
          <a:srgbClr val="660066">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Stage 5</a:t>
          </a:r>
        </a:p>
      </dsp:txBody>
      <dsp:txXfrm>
        <a:off x="5995649" y="2332249"/>
        <a:ext cx="969969" cy="371790"/>
      </dsp:txXfrm>
    </dsp:sp>
    <dsp:sp modelId="{81A03C82-4F22-4CB8-AE9F-17237114E1A2}">
      <dsp:nvSpPr>
        <dsp:cNvPr id="0" name=""/>
        <dsp:cNvSpPr/>
      </dsp:nvSpPr>
      <dsp:spPr>
        <a:xfrm>
          <a:off x="7169416" y="1596654"/>
          <a:ext cx="1117241" cy="921490"/>
        </a:xfrm>
        <a:prstGeom prst="roundRect">
          <a:avLst>
            <a:gd name="adj" fmla="val 10000"/>
          </a:avLst>
        </a:prstGeom>
        <a:solidFill>
          <a:schemeClr val="lt1">
            <a:alpha val="90000"/>
            <a:hueOff val="0"/>
            <a:satOff val="0"/>
            <a:lumOff val="0"/>
            <a:alphaOff val="0"/>
          </a:schemeClr>
        </a:solidFill>
        <a:ln w="9525" cap="flat" cmpd="sng" algn="ctr">
          <a:solidFill>
            <a:srgbClr val="627A32"/>
          </a:solidFill>
          <a:prstDash val="solid"/>
        </a:ln>
        <a:effectLst/>
      </dsp:spPr>
      <dsp:style>
        <a:lnRef idx="1">
          <a:scrgbClr r="0" g="0" b="0"/>
        </a:lnRef>
        <a:fillRef idx="1">
          <a:scrgbClr r="0" g="0" b="0"/>
        </a:fillRef>
        <a:effectRef idx="0">
          <a:scrgbClr r="0" g="0" b="0"/>
        </a:effectRef>
        <a:fontRef idx="minor"/>
      </dsp:style>
    </dsp:sp>
    <dsp:sp modelId="{DFA04559-4487-4C91-A251-764171717E54}">
      <dsp:nvSpPr>
        <dsp:cNvPr id="0" name=""/>
        <dsp:cNvSpPr/>
      </dsp:nvSpPr>
      <dsp:spPr>
        <a:xfrm>
          <a:off x="7417692" y="1399192"/>
          <a:ext cx="993103" cy="394924"/>
        </a:xfrm>
        <a:prstGeom prst="roundRect">
          <a:avLst>
            <a:gd name="adj" fmla="val 10000"/>
          </a:avLst>
        </a:prstGeom>
        <a:solidFill>
          <a:srgbClr val="627A32">
            <a:alpha val="89804"/>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Stage 6</a:t>
          </a:r>
        </a:p>
      </dsp:txBody>
      <dsp:txXfrm>
        <a:off x="7429259" y="1410759"/>
        <a:ext cx="969969" cy="37179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E07BC730-7E33-4B8C-9B59-E5D1F8C8CC16}" type="slidenum">
              <a:rPr lang="en-SG" smtClean="0"/>
              <a:t>‹#›</a:t>
            </a:fld>
            <a:endParaRPr lang="en-SG"/>
          </a:p>
        </p:txBody>
      </p:sp>
    </p:spTree>
    <p:extLst>
      <p:ext uri="{BB962C8B-B14F-4D97-AF65-F5344CB8AC3E}">
        <p14:creationId xmlns:p14="http://schemas.microsoft.com/office/powerpoint/2010/main" val="574547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5341"/>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970160" y="0"/>
            <a:ext cx="3038604" cy="465341"/>
          </a:xfrm>
          <a:prstGeom prst="rect">
            <a:avLst/>
          </a:prstGeom>
        </p:spPr>
        <p:txBody>
          <a:bodyPr vert="horz" lIns="91440" tIns="45720" rIns="91440" bIns="45720" rtlCol="0"/>
          <a:lstStyle>
            <a:lvl1pPr algn="r">
              <a:defRPr sz="1200"/>
            </a:lvl1pPr>
          </a:lstStyle>
          <a:p>
            <a:endParaRPr lang="en-SG"/>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700714" y="4415531"/>
            <a:ext cx="5608974"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1" y="8829574"/>
            <a:ext cx="3038604" cy="46534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970160" y="8829574"/>
            <a:ext cx="3038604" cy="465340"/>
          </a:xfrm>
          <a:prstGeom prst="rect">
            <a:avLst/>
          </a:prstGeom>
        </p:spPr>
        <p:txBody>
          <a:bodyPr vert="horz" lIns="91440" tIns="45720" rIns="91440" bIns="45720" rtlCol="0" anchor="b"/>
          <a:lstStyle>
            <a:lvl1pPr algn="r">
              <a:defRPr sz="1200"/>
            </a:lvl1pPr>
          </a:lstStyle>
          <a:p>
            <a:fld id="{00B3BBF1-7B78-4182-99B8-6A762136F819}" type="slidenum">
              <a:rPr lang="en-SG" smtClean="0"/>
              <a:t>‹#›</a:t>
            </a:fld>
            <a:endParaRPr lang="en-SG"/>
          </a:p>
        </p:txBody>
      </p:sp>
    </p:spTree>
    <p:extLst>
      <p:ext uri="{BB962C8B-B14F-4D97-AF65-F5344CB8AC3E}">
        <p14:creationId xmlns:p14="http://schemas.microsoft.com/office/powerpoint/2010/main" val="9558371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378FA0-07B4-417F-8C2A-CCAA656F5D2C}"/>
              </a:ext>
            </a:extLst>
          </p:cNvPr>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85C0813-89A8-4C6A-8BF2-745D1FE42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A95BE912-1229-40C0-921E-9D9B138905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FB6BC7-E2A6-4155-B581-F2DDEBDD1CA8}" type="slidenum">
              <a:rPr lang="en-GB" altLang="en-US" smtClean="0">
                <a:solidFill>
                  <a:srgbClr val="000000"/>
                </a:solidFill>
              </a:rPr>
              <a:pPr fontAlgn="base">
                <a:spcBef>
                  <a:spcPct val="0"/>
                </a:spcBef>
                <a:spcAft>
                  <a:spcPct val="0"/>
                </a:spcAft>
              </a:pPr>
              <a:t>40</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C7138CC-C597-4417-B296-62F1B76AFE7E}"/>
              </a:ext>
            </a:extLst>
          </p:cNvPr>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7B9236A-F21A-4DAD-87B2-41C722542E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a:extLst>
              <a:ext uri="{FF2B5EF4-FFF2-40B4-BE49-F238E27FC236}">
                <a16:creationId xmlns:a16="http://schemas.microsoft.com/office/drawing/2014/main" id="{11E76897-5C76-4C37-9312-932C7200D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B53FB7-5E9D-42B4-829D-375DBBFA7172}" type="slidenum">
              <a:rPr lang="en-GB" altLang="en-US" smtClean="0">
                <a:solidFill>
                  <a:srgbClr val="000000"/>
                </a:solidFill>
              </a:rPr>
              <a:pPr fontAlgn="base">
                <a:spcBef>
                  <a:spcPct val="0"/>
                </a:spcBef>
                <a:spcAft>
                  <a:spcPct val="0"/>
                </a:spcAft>
              </a:pPr>
              <a:t>41</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FC23443-4DD7-45CF-98B3-8326A972B313}"/>
              </a:ext>
            </a:extLst>
          </p:cNvPr>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364C039-E882-4F8E-932D-0D028E12D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solidFill>
                  <a:srgbClr val="C00000"/>
                </a:solidFill>
              </a:rPr>
              <a:t>A belief in the power of education to: </a:t>
            </a:r>
            <a:br>
              <a:rPr lang="en-GB" altLang="en-US">
                <a:solidFill>
                  <a:srgbClr val="C00000"/>
                </a:solidFill>
              </a:rPr>
            </a:br>
            <a:r>
              <a:rPr lang="en-GB" altLang="en-US">
                <a:solidFill>
                  <a:srgbClr val="C00000"/>
                </a:solidFill>
              </a:rPr>
              <a:t>‘</a:t>
            </a:r>
            <a:r>
              <a:rPr lang="en-GB" altLang="en-US" i="1">
                <a:solidFill>
                  <a:srgbClr val="C00000"/>
                </a:solidFill>
              </a:rPr>
              <a:t>transform lives and communities’</a:t>
            </a:r>
            <a:endParaRPr lang="en-GB" altLang="en-US"/>
          </a:p>
        </p:txBody>
      </p:sp>
      <p:sp>
        <p:nvSpPr>
          <p:cNvPr id="27652" name="Slide Number Placeholder 3">
            <a:extLst>
              <a:ext uri="{FF2B5EF4-FFF2-40B4-BE49-F238E27FC236}">
                <a16:creationId xmlns:a16="http://schemas.microsoft.com/office/drawing/2014/main" id="{1C0EEE3D-23FB-44FA-AF83-79821AB79D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D266AC-2A29-4E50-B5A3-158472189D03}" type="slidenum">
              <a:rPr lang="en-GB" altLang="en-US" smtClean="0">
                <a:solidFill>
                  <a:srgbClr val="000000"/>
                </a:solidFill>
              </a:rPr>
              <a:pPr fontAlgn="base">
                <a:spcBef>
                  <a:spcPct val="0"/>
                </a:spcBef>
                <a:spcAft>
                  <a:spcPct val="0"/>
                </a:spcAft>
              </a:pPr>
              <a:t>42</a:t>
            </a:fld>
            <a:endParaRPr lang="en-GB"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B1BA707-F59D-4C09-AFFC-BAB8491D2587}"/>
              </a:ext>
            </a:extLst>
          </p:cNvPr>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856AB82-E61C-4387-84F8-47AC4763ED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a:extLst>
              <a:ext uri="{FF2B5EF4-FFF2-40B4-BE49-F238E27FC236}">
                <a16:creationId xmlns:a16="http://schemas.microsoft.com/office/drawing/2014/main" id="{9FE92DEA-5EBB-40AB-AC98-4ED0CAFFFE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545D1B-89F2-4645-B5F7-1EF3CD53EAD8}" type="slidenum">
              <a:rPr lang="en-GB" altLang="en-US" smtClean="0">
                <a:solidFill>
                  <a:srgbClr val="000000"/>
                </a:solidFill>
              </a:rPr>
              <a:pPr fontAlgn="base">
                <a:spcBef>
                  <a:spcPct val="0"/>
                </a:spcBef>
                <a:spcAft>
                  <a:spcPct val="0"/>
                </a:spcAft>
              </a:pPr>
              <a:t>58</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7FEFEF-17D3-44B8-BBA7-79F94866CFDB}" type="datetimeFigureOut">
              <a:rPr lang="en-SG" smtClean="0"/>
              <a:t>7/7/2021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B94127C-D574-4C80-94A7-8239DF0DF935}" type="slidenum">
              <a:rPr lang="en-SG" smtClean="0"/>
              <a:pPr/>
              <a:t>‹#›</a:t>
            </a:fld>
            <a:endParaRPr lang="en-SG"/>
          </a:p>
        </p:txBody>
      </p:sp>
    </p:spTree>
    <p:extLst>
      <p:ext uri="{BB962C8B-B14F-4D97-AF65-F5344CB8AC3E}">
        <p14:creationId xmlns:p14="http://schemas.microsoft.com/office/powerpoint/2010/main" val="1797425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FEFEF-17D3-44B8-BBA7-79F94866CFDB}" type="datetimeFigureOut">
              <a:rPr lang="en-SG" smtClean="0"/>
              <a:t>7/7/2021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32669768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FEFEF-17D3-44B8-BBA7-79F94866CFDB}" type="datetimeFigureOut">
              <a:rPr lang="en-SG" smtClean="0"/>
              <a:t>7/7/2021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143711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6CCFCC-133F-4E7F-8610-59DB054F73F7}"/>
              </a:ext>
            </a:extLst>
          </p:cNvPr>
          <p:cNvSpPr>
            <a:spLocks noGrp="1"/>
          </p:cNvSpPr>
          <p:nvPr>
            <p:ph type="dt" sz="half" idx="10"/>
          </p:nvPr>
        </p:nvSpPr>
        <p:spPr/>
        <p:txBody>
          <a:bodyPr/>
          <a:lstStyle>
            <a:lvl1pPr>
              <a:defRPr/>
            </a:lvl1pPr>
          </a:lstStyle>
          <a:p>
            <a:pPr>
              <a:defRPr/>
            </a:pPr>
            <a:fld id="{C316F774-02AF-4E04-A505-BFE711A71462}" type="datetimeFigureOut">
              <a:rPr lang="en-US"/>
              <a:pPr>
                <a:defRPr/>
              </a:pPr>
              <a:t>7/7/2021</a:t>
            </a:fld>
            <a:endParaRPr lang="en-US"/>
          </a:p>
        </p:txBody>
      </p:sp>
      <p:sp>
        <p:nvSpPr>
          <p:cNvPr id="5" name="Footer Placeholder 4">
            <a:extLst>
              <a:ext uri="{FF2B5EF4-FFF2-40B4-BE49-F238E27FC236}">
                <a16:creationId xmlns:a16="http://schemas.microsoft.com/office/drawing/2014/main" id="{3E59AC94-EA6A-47DF-ACB1-5C205F8B00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79B891-D325-4480-B2BE-5713D4B1CBF1}"/>
              </a:ext>
            </a:extLst>
          </p:cNvPr>
          <p:cNvSpPr>
            <a:spLocks noGrp="1"/>
          </p:cNvSpPr>
          <p:nvPr>
            <p:ph type="sldNum" sz="quarter" idx="12"/>
          </p:nvPr>
        </p:nvSpPr>
        <p:spPr/>
        <p:txBody>
          <a:bodyPr/>
          <a:lstStyle>
            <a:lvl1pPr>
              <a:defRPr/>
            </a:lvl1pPr>
          </a:lstStyle>
          <a:p>
            <a:pPr>
              <a:defRPr/>
            </a:pPr>
            <a:fld id="{2C9358D3-EC95-498B-B42F-55BE28478B50}" type="slidenum">
              <a:rPr lang="en-US"/>
              <a:pPr>
                <a:defRPr/>
              </a:pPr>
              <a:t>‹#›</a:t>
            </a:fld>
            <a:endParaRPr lang="en-US"/>
          </a:p>
        </p:txBody>
      </p:sp>
    </p:spTree>
    <p:extLst>
      <p:ext uri="{BB962C8B-B14F-4D97-AF65-F5344CB8AC3E}">
        <p14:creationId xmlns:p14="http://schemas.microsoft.com/office/powerpoint/2010/main" val="4055215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70932A-415B-4A3A-B63A-0BF6B3A56EB6}"/>
              </a:ext>
            </a:extLst>
          </p:cNvPr>
          <p:cNvSpPr>
            <a:spLocks noGrp="1"/>
          </p:cNvSpPr>
          <p:nvPr>
            <p:ph type="dt" sz="half" idx="10"/>
          </p:nvPr>
        </p:nvSpPr>
        <p:spPr/>
        <p:txBody>
          <a:bodyPr/>
          <a:lstStyle>
            <a:lvl1pPr>
              <a:defRPr/>
            </a:lvl1pPr>
          </a:lstStyle>
          <a:p>
            <a:pPr>
              <a:defRPr/>
            </a:pPr>
            <a:fld id="{C085562C-433B-499E-A136-1255272673FD}" type="datetimeFigureOut">
              <a:rPr lang="en-US"/>
              <a:pPr>
                <a:defRPr/>
              </a:pPr>
              <a:t>7/7/2021</a:t>
            </a:fld>
            <a:endParaRPr lang="en-US"/>
          </a:p>
        </p:txBody>
      </p:sp>
      <p:sp>
        <p:nvSpPr>
          <p:cNvPr id="5" name="Footer Placeholder 4">
            <a:extLst>
              <a:ext uri="{FF2B5EF4-FFF2-40B4-BE49-F238E27FC236}">
                <a16:creationId xmlns:a16="http://schemas.microsoft.com/office/drawing/2014/main" id="{4B47DB13-3229-4A95-A3F6-2EAB364355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979BE4-B4B9-4AC8-81C9-ED2C612165E3}"/>
              </a:ext>
            </a:extLst>
          </p:cNvPr>
          <p:cNvSpPr>
            <a:spLocks noGrp="1"/>
          </p:cNvSpPr>
          <p:nvPr>
            <p:ph type="sldNum" sz="quarter" idx="12"/>
          </p:nvPr>
        </p:nvSpPr>
        <p:spPr/>
        <p:txBody>
          <a:bodyPr/>
          <a:lstStyle>
            <a:lvl1pPr>
              <a:defRPr/>
            </a:lvl1pPr>
          </a:lstStyle>
          <a:p>
            <a:pPr>
              <a:defRPr/>
            </a:pPr>
            <a:fld id="{11992C1B-91F7-429B-A5A1-85445E58E818}" type="slidenum">
              <a:rPr lang="en-US"/>
              <a:pPr>
                <a:defRPr/>
              </a:pPr>
              <a:t>‹#›</a:t>
            </a:fld>
            <a:endParaRPr lang="en-US"/>
          </a:p>
        </p:txBody>
      </p:sp>
    </p:spTree>
    <p:extLst>
      <p:ext uri="{BB962C8B-B14F-4D97-AF65-F5344CB8AC3E}">
        <p14:creationId xmlns:p14="http://schemas.microsoft.com/office/powerpoint/2010/main" val="24496257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16413C-3C0A-44BB-A765-DFBF567F7BF7}"/>
              </a:ext>
            </a:extLst>
          </p:cNvPr>
          <p:cNvSpPr>
            <a:spLocks noGrp="1"/>
          </p:cNvSpPr>
          <p:nvPr>
            <p:ph type="dt" sz="half" idx="10"/>
          </p:nvPr>
        </p:nvSpPr>
        <p:spPr/>
        <p:txBody>
          <a:bodyPr/>
          <a:lstStyle>
            <a:lvl1pPr>
              <a:defRPr/>
            </a:lvl1pPr>
          </a:lstStyle>
          <a:p>
            <a:pPr>
              <a:defRPr/>
            </a:pPr>
            <a:fld id="{3910498F-FB96-4C3D-98AD-6C24DCDD0AEB}" type="datetimeFigureOut">
              <a:rPr lang="en-US"/>
              <a:pPr>
                <a:defRPr/>
              </a:pPr>
              <a:t>7/7/2021</a:t>
            </a:fld>
            <a:endParaRPr lang="en-US"/>
          </a:p>
        </p:txBody>
      </p:sp>
      <p:sp>
        <p:nvSpPr>
          <p:cNvPr id="5" name="Footer Placeholder 4">
            <a:extLst>
              <a:ext uri="{FF2B5EF4-FFF2-40B4-BE49-F238E27FC236}">
                <a16:creationId xmlns:a16="http://schemas.microsoft.com/office/drawing/2014/main" id="{E849ABDD-789B-4483-A24A-6B3407745F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EB4916-A0A1-4EC2-98C5-E58C118AFF3C}"/>
              </a:ext>
            </a:extLst>
          </p:cNvPr>
          <p:cNvSpPr>
            <a:spLocks noGrp="1"/>
          </p:cNvSpPr>
          <p:nvPr>
            <p:ph type="sldNum" sz="quarter" idx="12"/>
          </p:nvPr>
        </p:nvSpPr>
        <p:spPr/>
        <p:txBody>
          <a:bodyPr/>
          <a:lstStyle>
            <a:lvl1pPr>
              <a:defRPr/>
            </a:lvl1pPr>
          </a:lstStyle>
          <a:p>
            <a:pPr>
              <a:defRPr/>
            </a:pPr>
            <a:fld id="{E43C91D6-1838-4F0D-8743-0B2EEAFCCFDF}" type="slidenum">
              <a:rPr lang="en-US"/>
              <a:pPr>
                <a:defRPr/>
              </a:pPr>
              <a:t>‹#›</a:t>
            </a:fld>
            <a:endParaRPr lang="en-US"/>
          </a:p>
        </p:txBody>
      </p:sp>
    </p:spTree>
    <p:extLst>
      <p:ext uri="{BB962C8B-B14F-4D97-AF65-F5344CB8AC3E}">
        <p14:creationId xmlns:p14="http://schemas.microsoft.com/office/powerpoint/2010/main" val="17062008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56B4F2E7-66F7-4BD1-A9C5-13296B6478EC}"/>
              </a:ext>
            </a:extLst>
          </p:cNvPr>
          <p:cNvSpPr>
            <a:spLocks noGrp="1"/>
          </p:cNvSpPr>
          <p:nvPr>
            <p:ph type="dt" sz="half" idx="10"/>
          </p:nvPr>
        </p:nvSpPr>
        <p:spPr/>
        <p:txBody>
          <a:bodyPr/>
          <a:lstStyle>
            <a:lvl1pPr>
              <a:defRPr/>
            </a:lvl1pPr>
          </a:lstStyle>
          <a:p>
            <a:pPr>
              <a:defRPr/>
            </a:pPr>
            <a:fld id="{3A6BCA7A-04A3-41CC-BB5A-5D7F144F47AD}" type="datetimeFigureOut">
              <a:rPr lang="en-US"/>
              <a:pPr>
                <a:defRPr/>
              </a:pPr>
              <a:t>7/7/2021</a:t>
            </a:fld>
            <a:endParaRPr lang="en-US"/>
          </a:p>
        </p:txBody>
      </p:sp>
      <p:sp>
        <p:nvSpPr>
          <p:cNvPr id="6" name="Footer Placeholder 4">
            <a:extLst>
              <a:ext uri="{FF2B5EF4-FFF2-40B4-BE49-F238E27FC236}">
                <a16:creationId xmlns:a16="http://schemas.microsoft.com/office/drawing/2014/main" id="{93D99110-EDBC-485B-B70C-8ED2F157F4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260B7E-564E-4E99-A9BC-DCF3F47644E9}"/>
              </a:ext>
            </a:extLst>
          </p:cNvPr>
          <p:cNvSpPr>
            <a:spLocks noGrp="1"/>
          </p:cNvSpPr>
          <p:nvPr>
            <p:ph type="sldNum" sz="quarter" idx="12"/>
          </p:nvPr>
        </p:nvSpPr>
        <p:spPr/>
        <p:txBody>
          <a:bodyPr/>
          <a:lstStyle>
            <a:lvl1pPr>
              <a:defRPr/>
            </a:lvl1pPr>
          </a:lstStyle>
          <a:p>
            <a:pPr>
              <a:defRPr/>
            </a:pPr>
            <a:fld id="{14D79AC3-7692-413C-8EFF-8BAD6579C6C8}" type="slidenum">
              <a:rPr lang="en-US"/>
              <a:pPr>
                <a:defRPr/>
              </a:pPr>
              <a:t>‹#›</a:t>
            </a:fld>
            <a:endParaRPr lang="en-US"/>
          </a:p>
        </p:txBody>
      </p:sp>
    </p:spTree>
    <p:extLst>
      <p:ext uri="{BB962C8B-B14F-4D97-AF65-F5344CB8AC3E}">
        <p14:creationId xmlns:p14="http://schemas.microsoft.com/office/powerpoint/2010/main" val="17468386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D865792-253B-4AE3-A910-33C67C26B1DE}"/>
              </a:ext>
            </a:extLst>
          </p:cNvPr>
          <p:cNvSpPr>
            <a:spLocks noGrp="1"/>
          </p:cNvSpPr>
          <p:nvPr>
            <p:ph type="dt" sz="half" idx="10"/>
          </p:nvPr>
        </p:nvSpPr>
        <p:spPr/>
        <p:txBody>
          <a:bodyPr/>
          <a:lstStyle>
            <a:lvl1pPr>
              <a:defRPr/>
            </a:lvl1pPr>
          </a:lstStyle>
          <a:p>
            <a:pPr>
              <a:defRPr/>
            </a:pPr>
            <a:fld id="{F37DEC6A-F6C8-488C-AABA-0BBC28543F39}" type="datetimeFigureOut">
              <a:rPr lang="en-US"/>
              <a:pPr>
                <a:defRPr/>
              </a:pPr>
              <a:t>7/7/2021</a:t>
            </a:fld>
            <a:endParaRPr lang="en-US"/>
          </a:p>
        </p:txBody>
      </p:sp>
      <p:sp>
        <p:nvSpPr>
          <p:cNvPr id="8" name="Footer Placeholder 4">
            <a:extLst>
              <a:ext uri="{FF2B5EF4-FFF2-40B4-BE49-F238E27FC236}">
                <a16:creationId xmlns:a16="http://schemas.microsoft.com/office/drawing/2014/main" id="{61238A73-753D-42CF-93E0-19A870BA90A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E2554A-0272-4B4B-911F-08B8D5920162}"/>
              </a:ext>
            </a:extLst>
          </p:cNvPr>
          <p:cNvSpPr>
            <a:spLocks noGrp="1"/>
          </p:cNvSpPr>
          <p:nvPr>
            <p:ph type="sldNum" sz="quarter" idx="12"/>
          </p:nvPr>
        </p:nvSpPr>
        <p:spPr/>
        <p:txBody>
          <a:bodyPr/>
          <a:lstStyle>
            <a:lvl1pPr>
              <a:defRPr/>
            </a:lvl1pPr>
          </a:lstStyle>
          <a:p>
            <a:pPr>
              <a:defRPr/>
            </a:pPr>
            <a:fld id="{3E00E27B-0E9D-415B-9F6E-EFEED0C9EFBA}" type="slidenum">
              <a:rPr lang="en-US"/>
              <a:pPr>
                <a:defRPr/>
              </a:pPr>
              <a:t>‹#›</a:t>
            </a:fld>
            <a:endParaRPr lang="en-US"/>
          </a:p>
        </p:txBody>
      </p:sp>
    </p:spTree>
    <p:extLst>
      <p:ext uri="{BB962C8B-B14F-4D97-AF65-F5344CB8AC3E}">
        <p14:creationId xmlns:p14="http://schemas.microsoft.com/office/powerpoint/2010/main" val="37216042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A23CEFB-4E2D-4F6E-82D6-FE8AF3651D1B}"/>
              </a:ext>
            </a:extLst>
          </p:cNvPr>
          <p:cNvSpPr>
            <a:spLocks noGrp="1"/>
          </p:cNvSpPr>
          <p:nvPr>
            <p:ph type="dt" sz="half" idx="10"/>
          </p:nvPr>
        </p:nvSpPr>
        <p:spPr/>
        <p:txBody>
          <a:bodyPr/>
          <a:lstStyle>
            <a:lvl1pPr>
              <a:defRPr/>
            </a:lvl1pPr>
          </a:lstStyle>
          <a:p>
            <a:pPr>
              <a:defRPr/>
            </a:pPr>
            <a:fld id="{53EA7B92-25DD-478D-85A2-7284928B2EE9}" type="datetimeFigureOut">
              <a:rPr lang="en-US"/>
              <a:pPr>
                <a:defRPr/>
              </a:pPr>
              <a:t>7/7/2021</a:t>
            </a:fld>
            <a:endParaRPr lang="en-US"/>
          </a:p>
        </p:txBody>
      </p:sp>
      <p:sp>
        <p:nvSpPr>
          <p:cNvPr id="4" name="Footer Placeholder 4">
            <a:extLst>
              <a:ext uri="{FF2B5EF4-FFF2-40B4-BE49-F238E27FC236}">
                <a16:creationId xmlns:a16="http://schemas.microsoft.com/office/drawing/2014/main" id="{CF2D06AB-4F52-4823-9E0E-2D7C114A45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016B8F-567E-4003-A1A0-20F57F9DEE14}"/>
              </a:ext>
            </a:extLst>
          </p:cNvPr>
          <p:cNvSpPr>
            <a:spLocks noGrp="1"/>
          </p:cNvSpPr>
          <p:nvPr>
            <p:ph type="sldNum" sz="quarter" idx="12"/>
          </p:nvPr>
        </p:nvSpPr>
        <p:spPr/>
        <p:txBody>
          <a:bodyPr/>
          <a:lstStyle>
            <a:lvl1pPr>
              <a:defRPr/>
            </a:lvl1pPr>
          </a:lstStyle>
          <a:p>
            <a:pPr>
              <a:defRPr/>
            </a:pPr>
            <a:fld id="{8CFA4D66-53B4-4A6C-AC95-7E588796E038}" type="slidenum">
              <a:rPr lang="en-US"/>
              <a:pPr>
                <a:defRPr/>
              </a:pPr>
              <a:t>‹#›</a:t>
            </a:fld>
            <a:endParaRPr lang="en-US"/>
          </a:p>
        </p:txBody>
      </p:sp>
    </p:spTree>
    <p:extLst>
      <p:ext uri="{BB962C8B-B14F-4D97-AF65-F5344CB8AC3E}">
        <p14:creationId xmlns:p14="http://schemas.microsoft.com/office/powerpoint/2010/main" val="25727761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54FD85-BC75-42B8-A353-D50B6B886F0E}"/>
              </a:ext>
            </a:extLst>
          </p:cNvPr>
          <p:cNvSpPr>
            <a:spLocks noGrp="1"/>
          </p:cNvSpPr>
          <p:nvPr>
            <p:ph type="dt" sz="half" idx="10"/>
          </p:nvPr>
        </p:nvSpPr>
        <p:spPr/>
        <p:txBody>
          <a:bodyPr/>
          <a:lstStyle>
            <a:lvl1pPr>
              <a:defRPr/>
            </a:lvl1pPr>
          </a:lstStyle>
          <a:p>
            <a:pPr>
              <a:defRPr/>
            </a:pPr>
            <a:fld id="{68657053-E3B7-429D-A2B3-C3E248A30174}" type="datetimeFigureOut">
              <a:rPr lang="en-US"/>
              <a:pPr>
                <a:defRPr/>
              </a:pPr>
              <a:t>7/7/2021</a:t>
            </a:fld>
            <a:endParaRPr lang="en-US"/>
          </a:p>
        </p:txBody>
      </p:sp>
      <p:sp>
        <p:nvSpPr>
          <p:cNvPr id="3" name="Footer Placeholder 4">
            <a:extLst>
              <a:ext uri="{FF2B5EF4-FFF2-40B4-BE49-F238E27FC236}">
                <a16:creationId xmlns:a16="http://schemas.microsoft.com/office/drawing/2014/main" id="{F6834C5E-8966-49EE-BE19-3EC9F6659D8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1B8F99-BD97-4EB0-8525-BB4850BF9570}"/>
              </a:ext>
            </a:extLst>
          </p:cNvPr>
          <p:cNvSpPr>
            <a:spLocks noGrp="1"/>
          </p:cNvSpPr>
          <p:nvPr>
            <p:ph type="sldNum" sz="quarter" idx="12"/>
          </p:nvPr>
        </p:nvSpPr>
        <p:spPr/>
        <p:txBody>
          <a:bodyPr/>
          <a:lstStyle>
            <a:lvl1pPr>
              <a:defRPr/>
            </a:lvl1pPr>
          </a:lstStyle>
          <a:p>
            <a:pPr>
              <a:defRPr/>
            </a:pPr>
            <a:fld id="{171AA37D-10B1-47EC-851A-ACE9C7034DEC}" type="slidenum">
              <a:rPr lang="en-US"/>
              <a:pPr>
                <a:defRPr/>
              </a:pPr>
              <a:t>‹#›</a:t>
            </a:fld>
            <a:endParaRPr lang="en-US"/>
          </a:p>
        </p:txBody>
      </p:sp>
    </p:spTree>
    <p:extLst>
      <p:ext uri="{BB962C8B-B14F-4D97-AF65-F5344CB8AC3E}">
        <p14:creationId xmlns:p14="http://schemas.microsoft.com/office/powerpoint/2010/main" val="521786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8385497-44E6-41E3-A9F1-7C8E546FFD40}"/>
              </a:ext>
            </a:extLst>
          </p:cNvPr>
          <p:cNvSpPr>
            <a:spLocks noGrp="1"/>
          </p:cNvSpPr>
          <p:nvPr>
            <p:ph type="dt" sz="half" idx="10"/>
          </p:nvPr>
        </p:nvSpPr>
        <p:spPr/>
        <p:txBody>
          <a:bodyPr/>
          <a:lstStyle>
            <a:lvl1pPr>
              <a:defRPr/>
            </a:lvl1pPr>
          </a:lstStyle>
          <a:p>
            <a:pPr>
              <a:defRPr/>
            </a:pPr>
            <a:fld id="{EA480356-393D-4A3A-B52A-92994DBE8F19}" type="datetimeFigureOut">
              <a:rPr lang="en-US"/>
              <a:pPr>
                <a:defRPr/>
              </a:pPr>
              <a:t>7/7/2021</a:t>
            </a:fld>
            <a:endParaRPr lang="en-US"/>
          </a:p>
        </p:txBody>
      </p:sp>
      <p:sp>
        <p:nvSpPr>
          <p:cNvPr id="6" name="Footer Placeholder 4">
            <a:extLst>
              <a:ext uri="{FF2B5EF4-FFF2-40B4-BE49-F238E27FC236}">
                <a16:creationId xmlns:a16="http://schemas.microsoft.com/office/drawing/2014/main" id="{7343A785-5959-4BC3-B3DA-9EBC05105E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82D437-3421-4E62-91B9-85E215846B8B}"/>
              </a:ext>
            </a:extLst>
          </p:cNvPr>
          <p:cNvSpPr>
            <a:spLocks noGrp="1"/>
          </p:cNvSpPr>
          <p:nvPr>
            <p:ph type="sldNum" sz="quarter" idx="12"/>
          </p:nvPr>
        </p:nvSpPr>
        <p:spPr/>
        <p:txBody>
          <a:bodyPr/>
          <a:lstStyle>
            <a:lvl1pPr>
              <a:defRPr/>
            </a:lvl1pPr>
          </a:lstStyle>
          <a:p>
            <a:pPr>
              <a:defRPr/>
            </a:pPr>
            <a:fld id="{60A5D9D4-E953-4F34-9489-73FD42E2AEBB}" type="slidenum">
              <a:rPr lang="en-US"/>
              <a:pPr>
                <a:defRPr/>
              </a:pPr>
              <a:t>‹#›</a:t>
            </a:fld>
            <a:endParaRPr lang="en-US"/>
          </a:p>
        </p:txBody>
      </p:sp>
    </p:spTree>
    <p:extLst>
      <p:ext uri="{BB962C8B-B14F-4D97-AF65-F5344CB8AC3E}">
        <p14:creationId xmlns:p14="http://schemas.microsoft.com/office/powerpoint/2010/main" val="3133452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FEFEF-17D3-44B8-BBA7-79F94866CFDB}" type="datetimeFigureOut">
              <a:rPr lang="en-SG" smtClean="0"/>
              <a:t>7/7/2021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18289887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1C8A27A-B720-401B-A2BC-E1A961AFCD59}"/>
              </a:ext>
            </a:extLst>
          </p:cNvPr>
          <p:cNvSpPr>
            <a:spLocks noGrp="1"/>
          </p:cNvSpPr>
          <p:nvPr>
            <p:ph type="dt" sz="half" idx="10"/>
          </p:nvPr>
        </p:nvSpPr>
        <p:spPr/>
        <p:txBody>
          <a:bodyPr/>
          <a:lstStyle>
            <a:lvl1pPr>
              <a:defRPr/>
            </a:lvl1pPr>
          </a:lstStyle>
          <a:p>
            <a:pPr>
              <a:defRPr/>
            </a:pPr>
            <a:fld id="{35005E29-6893-4E70-A8CA-1F6E6D100699}" type="datetimeFigureOut">
              <a:rPr lang="en-US"/>
              <a:pPr>
                <a:defRPr/>
              </a:pPr>
              <a:t>7/7/2021</a:t>
            </a:fld>
            <a:endParaRPr lang="en-US"/>
          </a:p>
        </p:txBody>
      </p:sp>
      <p:sp>
        <p:nvSpPr>
          <p:cNvPr id="6" name="Footer Placeholder 4">
            <a:extLst>
              <a:ext uri="{FF2B5EF4-FFF2-40B4-BE49-F238E27FC236}">
                <a16:creationId xmlns:a16="http://schemas.microsoft.com/office/drawing/2014/main" id="{28D99A78-9CB5-4BDB-9689-4DB7E1EC4D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AFC384-6850-4A22-9429-4F4DE1317103}"/>
              </a:ext>
            </a:extLst>
          </p:cNvPr>
          <p:cNvSpPr>
            <a:spLocks noGrp="1"/>
          </p:cNvSpPr>
          <p:nvPr>
            <p:ph type="sldNum" sz="quarter" idx="12"/>
          </p:nvPr>
        </p:nvSpPr>
        <p:spPr/>
        <p:txBody>
          <a:bodyPr/>
          <a:lstStyle>
            <a:lvl1pPr>
              <a:defRPr/>
            </a:lvl1pPr>
          </a:lstStyle>
          <a:p>
            <a:pPr>
              <a:defRPr/>
            </a:pPr>
            <a:fld id="{DC77A129-57A3-4AAA-8FA8-453385BC47F6}" type="slidenum">
              <a:rPr lang="en-US"/>
              <a:pPr>
                <a:defRPr/>
              </a:pPr>
              <a:t>‹#›</a:t>
            </a:fld>
            <a:endParaRPr lang="en-US"/>
          </a:p>
        </p:txBody>
      </p:sp>
    </p:spTree>
    <p:extLst>
      <p:ext uri="{BB962C8B-B14F-4D97-AF65-F5344CB8AC3E}">
        <p14:creationId xmlns:p14="http://schemas.microsoft.com/office/powerpoint/2010/main" val="1739742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31338E-A1B8-4A27-8DE9-EBC93BB549ED}"/>
              </a:ext>
            </a:extLst>
          </p:cNvPr>
          <p:cNvSpPr>
            <a:spLocks noGrp="1"/>
          </p:cNvSpPr>
          <p:nvPr>
            <p:ph type="dt" sz="half" idx="10"/>
          </p:nvPr>
        </p:nvSpPr>
        <p:spPr/>
        <p:txBody>
          <a:bodyPr/>
          <a:lstStyle>
            <a:lvl1pPr>
              <a:defRPr/>
            </a:lvl1pPr>
          </a:lstStyle>
          <a:p>
            <a:pPr>
              <a:defRPr/>
            </a:pPr>
            <a:fld id="{03BE3905-3676-4145-9761-BB7DD1777E4A}" type="datetimeFigureOut">
              <a:rPr lang="en-US"/>
              <a:pPr>
                <a:defRPr/>
              </a:pPr>
              <a:t>7/7/2021</a:t>
            </a:fld>
            <a:endParaRPr lang="en-US"/>
          </a:p>
        </p:txBody>
      </p:sp>
      <p:sp>
        <p:nvSpPr>
          <p:cNvPr id="5" name="Footer Placeholder 4">
            <a:extLst>
              <a:ext uri="{FF2B5EF4-FFF2-40B4-BE49-F238E27FC236}">
                <a16:creationId xmlns:a16="http://schemas.microsoft.com/office/drawing/2014/main" id="{67AD84A8-AC6D-43CE-BEE1-334FF64B10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11F50B-2397-4317-89C7-FC4059AFBC43}"/>
              </a:ext>
            </a:extLst>
          </p:cNvPr>
          <p:cNvSpPr>
            <a:spLocks noGrp="1"/>
          </p:cNvSpPr>
          <p:nvPr>
            <p:ph type="sldNum" sz="quarter" idx="12"/>
          </p:nvPr>
        </p:nvSpPr>
        <p:spPr/>
        <p:txBody>
          <a:bodyPr/>
          <a:lstStyle>
            <a:lvl1pPr>
              <a:defRPr/>
            </a:lvl1pPr>
          </a:lstStyle>
          <a:p>
            <a:pPr>
              <a:defRPr/>
            </a:pPr>
            <a:fld id="{3E4E89BA-9A9B-4596-AB6A-3D4D291DD7EF}" type="slidenum">
              <a:rPr lang="en-US"/>
              <a:pPr>
                <a:defRPr/>
              </a:pPr>
              <a:t>‹#›</a:t>
            </a:fld>
            <a:endParaRPr lang="en-US"/>
          </a:p>
        </p:txBody>
      </p:sp>
    </p:spTree>
    <p:extLst>
      <p:ext uri="{BB962C8B-B14F-4D97-AF65-F5344CB8AC3E}">
        <p14:creationId xmlns:p14="http://schemas.microsoft.com/office/powerpoint/2010/main" val="1156265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BC6B98-76DC-4604-AAF9-653BDC3960CA}"/>
              </a:ext>
            </a:extLst>
          </p:cNvPr>
          <p:cNvSpPr>
            <a:spLocks noGrp="1"/>
          </p:cNvSpPr>
          <p:nvPr>
            <p:ph type="dt" sz="half" idx="10"/>
          </p:nvPr>
        </p:nvSpPr>
        <p:spPr/>
        <p:txBody>
          <a:bodyPr/>
          <a:lstStyle>
            <a:lvl1pPr>
              <a:defRPr/>
            </a:lvl1pPr>
          </a:lstStyle>
          <a:p>
            <a:pPr>
              <a:defRPr/>
            </a:pPr>
            <a:fld id="{9C3E1A0A-CC4D-4AC7-95D0-61FA25F315F8}" type="datetimeFigureOut">
              <a:rPr lang="en-US"/>
              <a:pPr>
                <a:defRPr/>
              </a:pPr>
              <a:t>7/7/2021</a:t>
            </a:fld>
            <a:endParaRPr lang="en-US"/>
          </a:p>
        </p:txBody>
      </p:sp>
      <p:sp>
        <p:nvSpPr>
          <p:cNvPr id="5" name="Footer Placeholder 4">
            <a:extLst>
              <a:ext uri="{FF2B5EF4-FFF2-40B4-BE49-F238E27FC236}">
                <a16:creationId xmlns:a16="http://schemas.microsoft.com/office/drawing/2014/main" id="{801EEBCC-4B3A-4FF9-9B63-B54802F7FA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45E084-57F8-492F-9F91-56626812EB28}"/>
              </a:ext>
            </a:extLst>
          </p:cNvPr>
          <p:cNvSpPr>
            <a:spLocks noGrp="1"/>
          </p:cNvSpPr>
          <p:nvPr>
            <p:ph type="sldNum" sz="quarter" idx="12"/>
          </p:nvPr>
        </p:nvSpPr>
        <p:spPr/>
        <p:txBody>
          <a:bodyPr/>
          <a:lstStyle>
            <a:lvl1pPr>
              <a:defRPr/>
            </a:lvl1pPr>
          </a:lstStyle>
          <a:p>
            <a:pPr>
              <a:defRPr/>
            </a:pPr>
            <a:fld id="{5E38E2C6-2DB8-40F8-AE91-26855FCDD3F3}" type="slidenum">
              <a:rPr lang="en-US"/>
              <a:pPr>
                <a:defRPr/>
              </a:pPr>
              <a:t>‹#›</a:t>
            </a:fld>
            <a:endParaRPr lang="en-US"/>
          </a:p>
        </p:txBody>
      </p:sp>
    </p:spTree>
    <p:extLst>
      <p:ext uri="{BB962C8B-B14F-4D97-AF65-F5344CB8AC3E}">
        <p14:creationId xmlns:p14="http://schemas.microsoft.com/office/powerpoint/2010/main" val="40709481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7FEFEF-17D3-44B8-BBA7-79F94866CFDB}" type="datetimeFigureOut">
              <a:rPr lang="en-SG" smtClean="0"/>
              <a:t>7/7/2021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14406233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7FEFEF-17D3-44B8-BBA7-79F94866CFDB}" type="datetimeFigureOut">
              <a:rPr lang="en-SG" smtClean="0"/>
              <a:t>7/7/2021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29774630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FEFEF-17D3-44B8-BBA7-79F94866CFDB}" type="datetimeFigureOut">
              <a:rPr lang="en-SG" smtClean="0"/>
              <a:t>7/7/2021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20560397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7FEFEF-17D3-44B8-BBA7-79F94866CFDB}" type="datetimeFigureOut">
              <a:rPr lang="en-SG" smtClean="0"/>
              <a:t>7/7/2021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19466795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FEFEF-17D3-44B8-BBA7-79F94866CFDB}" type="datetimeFigureOut">
              <a:rPr lang="en-SG" smtClean="0"/>
              <a:t>7/7/2021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1237427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FEF-17D3-44B8-BBA7-79F94866CFDB}" type="datetimeFigureOut">
              <a:rPr lang="en-SG" smtClean="0"/>
              <a:t>7/7/2021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31658135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7FEFEF-17D3-44B8-BBA7-79F94866CFDB}" type="datetimeFigureOut">
              <a:rPr lang="en-SG" smtClean="0"/>
              <a:t>7/7/2021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47E5C445-5D7E-4718-8AC4-E3F66502214A}" type="slidenum">
              <a:rPr lang="en-SG" smtClean="0"/>
              <a:t>‹#›</a:t>
            </a:fld>
            <a:endParaRPr lang="en-SG"/>
          </a:p>
        </p:txBody>
      </p:sp>
    </p:spTree>
    <p:extLst>
      <p:ext uri="{BB962C8B-B14F-4D97-AF65-F5344CB8AC3E}">
        <p14:creationId xmlns:p14="http://schemas.microsoft.com/office/powerpoint/2010/main" val="3263741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FEFEF-17D3-44B8-BBA7-79F94866CFDB}" type="datetimeFigureOut">
              <a:rPr lang="en-SG" smtClean="0"/>
              <a:t>7/7/2021</a:t>
            </a:fld>
            <a:endParaRPr lang="en-SG"/>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5C445-5D7E-4718-8AC4-E3F66502214A}" type="slidenum">
              <a:rPr lang="en-SG" smtClean="0"/>
              <a:t>‹#›</a:t>
            </a:fld>
            <a:endParaRPr lang="en-SG"/>
          </a:p>
        </p:txBody>
      </p:sp>
      <p:pic>
        <p:nvPicPr>
          <p:cNvPr id="7" name="Picture 6" descr="Aventis Logo">
            <a:extLst>
              <a:ext uri="{FF2B5EF4-FFF2-40B4-BE49-F238E27FC236}">
                <a16:creationId xmlns:a16="http://schemas.microsoft.com/office/drawing/2014/main" id="{815ADE6F-F532-4811-9291-25172958D27A}"/>
              </a:ext>
            </a:extLst>
          </p:cNvPr>
          <p:cNvPicPr/>
          <p:nvPr userDrawn="1"/>
        </p:nvPicPr>
        <p:blipFill>
          <a:blip r:embed="rId13" cstate="print"/>
          <a:srcRect/>
          <a:stretch>
            <a:fillRect/>
          </a:stretch>
        </p:blipFill>
        <p:spPr bwMode="auto">
          <a:xfrm>
            <a:off x="467545" y="188640"/>
            <a:ext cx="2016224" cy="659547"/>
          </a:xfrm>
          <a:prstGeom prst="rect">
            <a:avLst/>
          </a:prstGeom>
          <a:noFill/>
          <a:ln w="9525">
            <a:noFill/>
            <a:miter lim="800000"/>
            <a:headEnd/>
            <a:tailEnd/>
          </a:ln>
        </p:spPr>
      </p:pic>
      <p:pic>
        <p:nvPicPr>
          <p:cNvPr id="8" name="Picture 7">
            <a:extLst>
              <a:ext uri="{FF2B5EF4-FFF2-40B4-BE49-F238E27FC236}">
                <a16:creationId xmlns:a16="http://schemas.microsoft.com/office/drawing/2014/main" id="{96980712-D151-4FBB-A6F7-5937C3EB516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2966" y="312035"/>
            <a:ext cx="1544672" cy="691644"/>
          </a:xfrm>
          <a:prstGeom prst="rect">
            <a:avLst/>
          </a:prstGeom>
        </p:spPr>
      </p:pic>
    </p:spTree>
    <p:extLst>
      <p:ext uri="{BB962C8B-B14F-4D97-AF65-F5344CB8AC3E}">
        <p14:creationId xmlns:p14="http://schemas.microsoft.com/office/powerpoint/2010/main" val="12651456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9C57878-BCC2-44D8-A043-9862397D718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F72DC561-14DB-44DB-B8C4-059DB26C2D85}"/>
              </a:ext>
            </a:extLst>
          </p:cNvPr>
          <p:cNvSpPr>
            <a:spLocks noGrp="1" noChangeArrowheads="1"/>
          </p:cNvSpPr>
          <p:nvPr>
            <p:ph type="body" idx="1"/>
          </p:nvPr>
        </p:nvSpPr>
        <p:spPr bwMode="auto">
          <a:xfrm>
            <a:off x="457200" y="1600202"/>
            <a:ext cx="8229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E50E772-E58A-4B69-83AF-F148F219C955}"/>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64D7C0D-2E2F-491B-B33A-B6A6411B7A3F}" type="datetimeFigureOut">
              <a:rPr lang="en-US"/>
              <a:pPr>
                <a:defRPr/>
              </a:pPr>
              <a:t>7/7/2021</a:t>
            </a:fld>
            <a:endParaRPr lang="en-US"/>
          </a:p>
        </p:txBody>
      </p:sp>
      <p:sp>
        <p:nvSpPr>
          <p:cNvPr id="5" name="Footer Placeholder 4">
            <a:extLst>
              <a:ext uri="{FF2B5EF4-FFF2-40B4-BE49-F238E27FC236}">
                <a16:creationId xmlns:a16="http://schemas.microsoft.com/office/drawing/2014/main" id="{5FAD4CBC-47E9-468F-9A89-D6D1E930A02F}"/>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D1998F5-1454-4204-B3BA-F9A4F1F52427}"/>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F8F40D73-DCAE-4EA9-8257-A776988702E4}" type="slidenum">
              <a:rPr lang="en-US"/>
              <a:pPr>
                <a:defRPr/>
              </a:pPr>
              <a:t>‹#›</a:t>
            </a:fld>
            <a:endParaRPr lang="en-US"/>
          </a:p>
        </p:txBody>
      </p:sp>
      <p:pic>
        <p:nvPicPr>
          <p:cNvPr id="2055" name="Picture 6" descr="COMMS050914NM (Dept. PowerPoint)311.jpg">
            <a:extLst>
              <a:ext uri="{FF2B5EF4-FFF2-40B4-BE49-F238E27FC236}">
                <a16:creationId xmlns:a16="http://schemas.microsoft.com/office/drawing/2014/main" id="{1EFBA854-4336-4AB5-AC56-FE4EA181E85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124450"/>
            <a:ext cx="914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ventis Logo">
            <a:extLst>
              <a:ext uri="{FF2B5EF4-FFF2-40B4-BE49-F238E27FC236}">
                <a16:creationId xmlns:a16="http://schemas.microsoft.com/office/drawing/2014/main" id="{9EAB1A4C-C5BC-4CDD-B302-3082974E8C5D}"/>
              </a:ext>
            </a:extLst>
          </p:cNvPr>
          <p:cNvPicPr/>
          <p:nvPr userDrawn="1"/>
        </p:nvPicPr>
        <p:blipFill>
          <a:blip r:embed="rId14" cstate="print"/>
          <a:srcRect/>
          <a:stretch>
            <a:fillRect/>
          </a:stretch>
        </p:blipFill>
        <p:spPr bwMode="auto">
          <a:xfrm>
            <a:off x="6223678" y="5517233"/>
            <a:ext cx="2458616" cy="991722"/>
          </a:xfrm>
          <a:prstGeom prst="rect">
            <a:avLst/>
          </a:prstGeom>
          <a:noFill/>
          <a:ln w="9525">
            <a:noFill/>
            <a:miter lim="800000"/>
            <a:headEnd/>
            <a:tailEnd/>
          </a:ln>
        </p:spPr>
      </p:pic>
      <p:pic>
        <p:nvPicPr>
          <p:cNvPr id="3" name="Picture 2">
            <a:extLst>
              <a:ext uri="{FF2B5EF4-FFF2-40B4-BE49-F238E27FC236}">
                <a16:creationId xmlns:a16="http://schemas.microsoft.com/office/drawing/2014/main" id="{E04D5F38-02D7-4D4A-BAE2-A277189374D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5517234"/>
            <a:ext cx="2214846" cy="991723"/>
          </a:xfrm>
          <a:prstGeom prst="rect">
            <a:avLst/>
          </a:prstGeom>
        </p:spPr>
      </p:pic>
    </p:spTree>
    <p:extLst>
      <p:ext uri="{BB962C8B-B14F-4D97-AF65-F5344CB8AC3E}">
        <p14:creationId xmlns:p14="http://schemas.microsoft.com/office/powerpoint/2010/main" val="352767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rtnerships.moodle.roehampton.ac.uk/login/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rtnerships.moodle.roehampton.ac.uk/login/index.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tudentservices@aventisglobal.edu.s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studentservices@aventisglobal.edu.s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ventis.edu.sg/resources/" TargetMode="External"/><Relationship Id="rId2" Type="http://schemas.openxmlformats.org/officeDocument/2006/relationships/hyperlink" Target="mailto:studentservices@aventisglobal.edu.s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ventis.edu.sg/student-policy-for-ed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sm.edu.sg/coursesurvey/" TargetMode="External"/><Relationship Id="rId2" Type="http://schemas.openxmlformats.org/officeDocument/2006/relationships/hyperlink" Target="http://asm.edu.sg/modulesurvey/"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s://www.ssg.gov.sg/cpe/student-services/dispute-resolution.html" TargetMode="External"/><Relationship Id="rId2" Type="http://schemas.openxmlformats.org/officeDocument/2006/relationships/hyperlink" Target="mailto:studentservices@aventisglobal.edu.s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tudentaffairs@aventis.edu.s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lker.com/cliparts/b/7/5/b/12517962551900438138Stick_Figure.svg.med.png"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library.roehampton.ac.uk/ld.php?content_id=32542499" TargetMode="External"/><Relationship Id="rId2" Type="http://schemas.openxmlformats.org/officeDocument/2006/relationships/hyperlink" Target="http://www.emeraldinsight.com/doi/pdfplus/10.1108/PR-10-2012-0172"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www.cipd.co.uk/hr-resources/factsheets/absence-measurement-management.asp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ibrary.roehampton.ac.uk/ld.php?content_id=32542499"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library.roehampton.ac.uk/ld.php?content_id=32542499"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help.turnitin.com/feedback-studio/moodle/direct-v2/instructor/the-similarity-report/similarity-score-ranges.htm" TargetMode="External"/><Relationship Id="rId2" Type="http://schemas.openxmlformats.org/officeDocument/2006/relationships/hyperlink" Target="https://roehamptonlearning.com/eLearningServices/help-guides/turnitin"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help.turnitin.com/feedback-studio/moodle/direct-v2/instructor/the-similarity-report/similarity-score-ranges.htm" TargetMode="External"/><Relationship Id="rId2" Type="http://schemas.openxmlformats.org/officeDocument/2006/relationships/hyperlink" Target="https://roehamptonlearning.com/eLearningServices/help-guides/turnitin"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www.roehampton.ac.uk/globalassets/documents/quality-and-standards/april-2020/taught-degree-regulations-2019-20.pdf"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ventis.edu.sg/resource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32" y="1766736"/>
            <a:ext cx="9144000" cy="2016224"/>
          </a:xfrm>
        </p:spPr>
        <p:txBody>
          <a:bodyPr>
            <a:noAutofit/>
          </a:bodyPr>
          <a:lstStyle/>
          <a:p>
            <a:pPr algn="ctr"/>
            <a:r>
              <a:rPr lang="en-SG" sz="5400" b="1" dirty="0">
                <a:cs typeface="Calibri Light" panose="020F0302020204030204" pitchFamily="34" charset="0"/>
              </a:rPr>
              <a:t>Welcome to Aventis - University of Roehampton</a:t>
            </a:r>
          </a:p>
          <a:p>
            <a:pPr algn="ctr"/>
            <a:r>
              <a:rPr lang="en-SG" sz="5400" b="1" dirty="0">
                <a:cs typeface="Calibri Light" panose="020F0302020204030204" pitchFamily="34" charset="0"/>
              </a:rPr>
              <a:t>ORIENTATION</a:t>
            </a:r>
          </a:p>
          <a:p>
            <a:pPr algn="ctr"/>
            <a:r>
              <a:rPr lang="en-SG" sz="5400" b="1" dirty="0">
                <a:cs typeface="Calibri Light" panose="020F0302020204030204" pitchFamily="34" charset="0"/>
              </a:rPr>
              <a:t>July 2021 Intake </a:t>
            </a:r>
          </a:p>
        </p:txBody>
      </p:sp>
      <p:pic>
        <p:nvPicPr>
          <p:cNvPr id="6" name="Picture 2">
            <a:extLst>
              <a:ext uri="{FF2B5EF4-FFF2-40B4-BE49-F238E27FC236}">
                <a16:creationId xmlns:a16="http://schemas.microsoft.com/office/drawing/2014/main" id="{FF55FE08-235E-49C3-9AFB-1CF8B94DA7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325" y="5067653"/>
            <a:ext cx="4714677" cy="176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1478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0" y="735287"/>
            <a:ext cx="9144000" cy="1325563"/>
          </a:xfrm>
        </p:spPr>
        <p:txBody>
          <a:bodyPr>
            <a:normAutofit/>
          </a:bodyPr>
          <a:lstStyle/>
          <a:p>
            <a:pPr algn="ctr"/>
            <a:r>
              <a:rPr lang="en-SG" sz="4000" b="1" dirty="0">
                <a:latin typeface="+mn-lt"/>
              </a:rPr>
              <a:t>University Learning Platform – Moodle </a:t>
            </a:r>
          </a:p>
        </p:txBody>
      </p:sp>
      <p:sp>
        <p:nvSpPr>
          <p:cNvPr id="3" name="Content Placeholder 2"/>
          <p:cNvSpPr>
            <a:spLocks noGrp="1"/>
          </p:cNvSpPr>
          <p:nvPr>
            <p:ph idx="1"/>
          </p:nvPr>
        </p:nvSpPr>
        <p:spPr>
          <a:xfrm>
            <a:off x="483301" y="1700808"/>
            <a:ext cx="8177398" cy="504056"/>
          </a:xfrm>
        </p:spPr>
        <p:txBody>
          <a:bodyPr>
            <a:normAutofit/>
          </a:bodyPr>
          <a:lstStyle/>
          <a:p>
            <a:pPr marL="0" indent="0">
              <a:buNone/>
            </a:pPr>
            <a:r>
              <a:rPr lang="en-SG" sz="2000" b="1" dirty="0">
                <a:ea typeface="Tahoma" panose="020B0604030504040204" pitchFamily="34" charset="0"/>
                <a:cs typeface="Tahoma" panose="020B0604030504040204" pitchFamily="34" charset="0"/>
                <a:hlinkClick r:id="rId2"/>
              </a:rPr>
              <a:t>Weblink: https://partnerships.moodle.roehampton.ac.uk/login/index.php</a:t>
            </a:r>
            <a:endParaRPr lang="en-SG" sz="2000" b="1" dirty="0">
              <a:ea typeface="Tahoma" panose="020B0604030504040204" pitchFamily="34" charset="0"/>
              <a:cs typeface="Tahoma" panose="020B0604030504040204" pitchFamily="34" charset="0"/>
            </a:endParaRPr>
          </a:p>
          <a:p>
            <a:pPr marL="0" indent="0">
              <a:buNone/>
            </a:pPr>
            <a:endParaRPr lang="en-SG" sz="20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E793E96-A97D-402D-BBC0-EBCBD6857DE7}"/>
              </a:ext>
            </a:extLst>
          </p:cNvPr>
          <p:cNvPicPr>
            <a:picLocks noChangeAspect="1"/>
          </p:cNvPicPr>
          <p:nvPr/>
        </p:nvPicPr>
        <p:blipFill rotWithShape="1">
          <a:blip r:embed="rId3"/>
          <a:srcRect t="3778" b="5179"/>
          <a:stretch/>
        </p:blipFill>
        <p:spPr>
          <a:xfrm>
            <a:off x="7167" y="2177479"/>
            <a:ext cx="9144000" cy="4680521"/>
          </a:xfrm>
          <a:prstGeom prst="rect">
            <a:avLst/>
          </a:prstGeom>
        </p:spPr>
      </p:pic>
    </p:spTree>
    <p:extLst>
      <p:ext uri="{BB962C8B-B14F-4D97-AF65-F5344CB8AC3E}">
        <p14:creationId xmlns:p14="http://schemas.microsoft.com/office/powerpoint/2010/main" val="35474647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0" y="735287"/>
            <a:ext cx="9144000" cy="1325563"/>
          </a:xfrm>
        </p:spPr>
        <p:txBody>
          <a:bodyPr>
            <a:normAutofit/>
          </a:bodyPr>
          <a:lstStyle/>
          <a:p>
            <a:pPr algn="ctr"/>
            <a:r>
              <a:rPr lang="en-SG" sz="4000" b="1" dirty="0">
                <a:latin typeface="+mn-lt"/>
              </a:rPr>
              <a:t>Change of Personal Details on Moodle</a:t>
            </a:r>
          </a:p>
        </p:txBody>
      </p:sp>
      <p:sp>
        <p:nvSpPr>
          <p:cNvPr id="2" name="TextBox 1">
            <a:extLst>
              <a:ext uri="{FF2B5EF4-FFF2-40B4-BE49-F238E27FC236}">
                <a16:creationId xmlns:a16="http://schemas.microsoft.com/office/drawing/2014/main" id="{990537A1-79E7-46B5-8862-F383D8061D30}"/>
              </a:ext>
            </a:extLst>
          </p:cNvPr>
          <p:cNvSpPr txBox="1"/>
          <p:nvPr/>
        </p:nvSpPr>
        <p:spPr>
          <a:xfrm>
            <a:off x="719572" y="2312876"/>
            <a:ext cx="7704856" cy="3970318"/>
          </a:xfrm>
          <a:prstGeom prst="rect">
            <a:avLst/>
          </a:prstGeom>
          <a:noFill/>
        </p:spPr>
        <p:txBody>
          <a:bodyPr wrap="square" rtlCol="0">
            <a:spAutoFit/>
          </a:bodyPr>
          <a:lstStyle/>
          <a:p>
            <a:r>
              <a:rPr lang="en-US" sz="2400" dirty="0"/>
              <a:t>Personal details that could be changed includes the following:</a:t>
            </a:r>
          </a:p>
          <a:p>
            <a:pPr marL="342900" indent="-342900">
              <a:buFont typeface="Arial" panose="020B0604020202020204" pitchFamily="34" charset="0"/>
              <a:buChar char="•"/>
            </a:pPr>
            <a:r>
              <a:rPr lang="en-US" sz="2400" dirty="0"/>
              <a:t>Address</a:t>
            </a:r>
          </a:p>
          <a:p>
            <a:pPr marL="342900" indent="-342900">
              <a:buFont typeface="Arial" panose="020B0604020202020204" pitchFamily="34" charset="0"/>
              <a:buChar char="•"/>
            </a:pPr>
            <a:r>
              <a:rPr lang="en-US" sz="2400" dirty="0"/>
              <a:t>Contact Details such as email address &amp; contact number</a:t>
            </a:r>
          </a:p>
          <a:p>
            <a:pPr marL="342900" indent="-342900">
              <a:buFont typeface="Arial" panose="020B0604020202020204" pitchFamily="34" charset="0"/>
              <a:buChar char="•"/>
            </a:pPr>
            <a:endParaRPr lang="en-US" sz="2400" dirty="0"/>
          </a:p>
          <a:p>
            <a:r>
              <a:rPr lang="en-US" sz="2400" dirty="0"/>
              <a:t>Any name changes must be submitted via FORM SR7 (Application to change name) with supporting documents. </a:t>
            </a:r>
          </a:p>
          <a:p>
            <a:endParaRPr lang="en-US" sz="2400" dirty="0">
              <a:latin typeface="Baskerville Old Face" panose="02020602080505020303" pitchFamily="18" charset="0"/>
            </a:endParaRPr>
          </a:p>
          <a:p>
            <a:endParaRPr lang="en-US" sz="2400" dirty="0">
              <a:latin typeface="Baskerville Old Face" panose="02020602080505020303" pitchFamily="18" charset="0"/>
            </a:endParaRPr>
          </a:p>
          <a:p>
            <a:endParaRPr lang="en-US" dirty="0"/>
          </a:p>
          <a:p>
            <a:endParaRPr lang="en-US" dirty="0"/>
          </a:p>
        </p:txBody>
      </p:sp>
      <p:sp>
        <p:nvSpPr>
          <p:cNvPr id="8" name="Content Placeholder 2">
            <a:extLst>
              <a:ext uri="{FF2B5EF4-FFF2-40B4-BE49-F238E27FC236}">
                <a16:creationId xmlns:a16="http://schemas.microsoft.com/office/drawing/2014/main" id="{548989F6-1F91-488E-8370-502EDFC10160}"/>
              </a:ext>
            </a:extLst>
          </p:cNvPr>
          <p:cNvSpPr txBox="1">
            <a:spLocks/>
          </p:cNvSpPr>
          <p:nvPr/>
        </p:nvSpPr>
        <p:spPr>
          <a:xfrm>
            <a:off x="483301" y="1808820"/>
            <a:ext cx="8177398" cy="5040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2000" dirty="0">
                <a:latin typeface="Tahoma" panose="020B0604030504040204" pitchFamily="34" charset="0"/>
                <a:ea typeface="Tahoma" panose="020B0604030504040204" pitchFamily="34" charset="0"/>
                <a:cs typeface="Tahoma" panose="020B0604030504040204" pitchFamily="34" charset="0"/>
                <a:hlinkClick r:id="rId2"/>
              </a:rPr>
              <a:t>Weblink: https://partnerships.moodle.roehampton.ac.uk/login/index.php</a:t>
            </a:r>
            <a:endParaRPr lang="en-SG"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SG"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82237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99D0-EE39-48D1-BFFB-8876D3C8E74E}"/>
              </a:ext>
            </a:extLst>
          </p:cNvPr>
          <p:cNvSpPr>
            <a:spLocks noGrp="1"/>
          </p:cNvSpPr>
          <p:nvPr>
            <p:ph type="title"/>
          </p:nvPr>
        </p:nvSpPr>
        <p:spPr>
          <a:xfrm>
            <a:off x="628650" y="548680"/>
            <a:ext cx="7886700" cy="1325563"/>
          </a:xfrm>
        </p:spPr>
        <p:txBody>
          <a:bodyPr>
            <a:normAutofit/>
          </a:bodyPr>
          <a:lstStyle/>
          <a:p>
            <a:r>
              <a:rPr lang="en-SG" sz="3600" b="1" dirty="0">
                <a:latin typeface="+mn-lt"/>
              </a:rPr>
              <a:t>University Learning Platform – Moodle </a:t>
            </a:r>
            <a:endParaRPr lang="en-US" sz="3600" dirty="0">
              <a:latin typeface="+mn-lt"/>
            </a:endParaRPr>
          </a:p>
        </p:txBody>
      </p:sp>
      <p:sp>
        <p:nvSpPr>
          <p:cNvPr id="3" name="Content Placeholder 2">
            <a:extLst>
              <a:ext uri="{FF2B5EF4-FFF2-40B4-BE49-F238E27FC236}">
                <a16:creationId xmlns:a16="http://schemas.microsoft.com/office/drawing/2014/main" id="{9224A789-27E2-44DF-8071-57E67AC516F6}"/>
              </a:ext>
            </a:extLst>
          </p:cNvPr>
          <p:cNvSpPr>
            <a:spLocks noGrp="1"/>
          </p:cNvSpPr>
          <p:nvPr>
            <p:ph idx="1"/>
          </p:nvPr>
        </p:nvSpPr>
        <p:spPr>
          <a:xfrm>
            <a:off x="618103" y="1556792"/>
            <a:ext cx="7886700" cy="4351338"/>
          </a:xfrm>
        </p:spPr>
        <p:txBody>
          <a:bodyPr/>
          <a:lstStyle/>
          <a:p>
            <a:r>
              <a:rPr lang="en-US" dirty="0"/>
              <a:t>Student Turnitin Test Page</a:t>
            </a:r>
          </a:p>
        </p:txBody>
      </p:sp>
      <p:grpSp>
        <p:nvGrpSpPr>
          <p:cNvPr id="8" name="Group 7">
            <a:extLst>
              <a:ext uri="{FF2B5EF4-FFF2-40B4-BE49-F238E27FC236}">
                <a16:creationId xmlns:a16="http://schemas.microsoft.com/office/drawing/2014/main" id="{068C94EF-97DD-42E5-8700-82A0DCE7C467}"/>
              </a:ext>
            </a:extLst>
          </p:cNvPr>
          <p:cNvGrpSpPr/>
          <p:nvPr/>
        </p:nvGrpSpPr>
        <p:grpSpPr>
          <a:xfrm>
            <a:off x="0" y="2249487"/>
            <a:ext cx="9144000" cy="4608513"/>
            <a:chOff x="10547" y="1787525"/>
            <a:chExt cx="9144000" cy="4608513"/>
          </a:xfrm>
        </p:grpSpPr>
        <p:pic>
          <p:nvPicPr>
            <p:cNvPr id="4" name="Picture 3">
              <a:extLst>
                <a:ext uri="{FF2B5EF4-FFF2-40B4-BE49-F238E27FC236}">
                  <a16:creationId xmlns:a16="http://schemas.microsoft.com/office/drawing/2014/main" id="{691AE5D2-C458-4AA3-BE7E-E5737D411DB9}"/>
                </a:ext>
              </a:extLst>
            </p:cNvPr>
            <p:cNvPicPr>
              <a:picLocks noChangeAspect="1"/>
            </p:cNvPicPr>
            <p:nvPr/>
          </p:nvPicPr>
          <p:blipFill rotWithShape="1">
            <a:blip r:embed="rId2"/>
            <a:srcRect t="5179" b="5179"/>
            <a:stretch/>
          </p:blipFill>
          <p:spPr>
            <a:xfrm>
              <a:off x="10547" y="1787525"/>
              <a:ext cx="9144000" cy="4608513"/>
            </a:xfrm>
            <a:prstGeom prst="rect">
              <a:avLst/>
            </a:prstGeom>
            <a:ln>
              <a:solidFill>
                <a:schemeClr val="tx1"/>
              </a:solidFill>
            </a:ln>
          </p:spPr>
        </p:pic>
        <p:sp>
          <p:nvSpPr>
            <p:cNvPr id="6" name="Oval 5">
              <a:extLst>
                <a:ext uri="{FF2B5EF4-FFF2-40B4-BE49-F238E27FC236}">
                  <a16:creationId xmlns:a16="http://schemas.microsoft.com/office/drawing/2014/main" id="{3D8BE6D5-F5F8-4B23-8DAE-0BF31399192D}"/>
                </a:ext>
              </a:extLst>
            </p:cNvPr>
            <p:cNvSpPr/>
            <p:nvPr/>
          </p:nvSpPr>
          <p:spPr>
            <a:xfrm>
              <a:off x="2627784" y="2492895"/>
              <a:ext cx="1944216" cy="329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7A72F8-29B3-4275-A22F-B58E021C4F7C}"/>
                </a:ext>
              </a:extLst>
            </p:cNvPr>
            <p:cNvSpPr/>
            <p:nvPr/>
          </p:nvSpPr>
          <p:spPr>
            <a:xfrm>
              <a:off x="2483768" y="2044699"/>
              <a:ext cx="1008112" cy="2291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19686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99D0-EE39-48D1-BFFB-8876D3C8E74E}"/>
              </a:ext>
            </a:extLst>
          </p:cNvPr>
          <p:cNvSpPr>
            <a:spLocks noGrp="1"/>
          </p:cNvSpPr>
          <p:nvPr>
            <p:ph type="title"/>
          </p:nvPr>
        </p:nvSpPr>
        <p:spPr>
          <a:xfrm>
            <a:off x="628650" y="548680"/>
            <a:ext cx="7886700" cy="1325563"/>
          </a:xfrm>
        </p:spPr>
        <p:txBody>
          <a:bodyPr>
            <a:normAutofit/>
          </a:bodyPr>
          <a:lstStyle/>
          <a:p>
            <a:r>
              <a:rPr lang="en-SG" sz="3600" b="1" dirty="0">
                <a:latin typeface="+mn-lt"/>
              </a:rPr>
              <a:t>University Online Library </a:t>
            </a:r>
            <a:endParaRPr lang="en-US" sz="3600" dirty="0">
              <a:latin typeface="+mn-lt"/>
            </a:endParaRPr>
          </a:p>
        </p:txBody>
      </p:sp>
      <p:sp>
        <p:nvSpPr>
          <p:cNvPr id="3" name="Content Placeholder 2">
            <a:extLst>
              <a:ext uri="{FF2B5EF4-FFF2-40B4-BE49-F238E27FC236}">
                <a16:creationId xmlns:a16="http://schemas.microsoft.com/office/drawing/2014/main" id="{9224A789-27E2-44DF-8071-57E67AC516F6}"/>
              </a:ext>
            </a:extLst>
          </p:cNvPr>
          <p:cNvSpPr>
            <a:spLocks noGrp="1"/>
          </p:cNvSpPr>
          <p:nvPr>
            <p:ph idx="1"/>
          </p:nvPr>
        </p:nvSpPr>
        <p:spPr>
          <a:xfrm>
            <a:off x="618103" y="1669950"/>
            <a:ext cx="7886700" cy="4351338"/>
          </a:xfrm>
        </p:spPr>
        <p:txBody>
          <a:bodyPr/>
          <a:lstStyle/>
          <a:p>
            <a:r>
              <a:rPr lang="en-US" dirty="0"/>
              <a:t>Roehampton Online Library</a:t>
            </a:r>
          </a:p>
          <a:p>
            <a:pPr lvl="1"/>
            <a:r>
              <a:rPr lang="en-US" dirty="0"/>
              <a:t>Access it from the footer of your Moodle page and sign in with your Roehampton email address and password when prompted </a:t>
            </a:r>
          </a:p>
        </p:txBody>
      </p:sp>
      <p:grpSp>
        <p:nvGrpSpPr>
          <p:cNvPr id="14" name="Group 13">
            <a:extLst>
              <a:ext uri="{FF2B5EF4-FFF2-40B4-BE49-F238E27FC236}">
                <a16:creationId xmlns:a16="http://schemas.microsoft.com/office/drawing/2014/main" id="{477BE31B-2E62-46FB-8CF2-4D3719FE32B0}"/>
              </a:ext>
            </a:extLst>
          </p:cNvPr>
          <p:cNvGrpSpPr/>
          <p:nvPr/>
        </p:nvGrpSpPr>
        <p:grpSpPr>
          <a:xfrm>
            <a:off x="297123" y="3442968"/>
            <a:ext cx="8549753" cy="1138160"/>
            <a:chOff x="297123" y="3310003"/>
            <a:chExt cx="8549753" cy="1138160"/>
          </a:xfrm>
        </p:grpSpPr>
        <p:pic>
          <p:nvPicPr>
            <p:cNvPr id="5" name="Picture 4">
              <a:extLst>
                <a:ext uri="{FF2B5EF4-FFF2-40B4-BE49-F238E27FC236}">
                  <a16:creationId xmlns:a16="http://schemas.microsoft.com/office/drawing/2014/main" id="{A91F122D-1E39-4FE8-B81D-2C141485B8E7}"/>
                </a:ext>
              </a:extLst>
            </p:cNvPr>
            <p:cNvPicPr>
              <a:picLocks noChangeAspect="1"/>
            </p:cNvPicPr>
            <p:nvPr/>
          </p:nvPicPr>
          <p:blipFill>
            <a:blip r:embed="rId2"/>
            <a:stretch>
              <a:fillRect/>
            </a:stretch>
          </p:blipFill>
          <p:spPr>
            <a:xfrm>
              <a:off x="297123" y="3310003"/>
              <a:ext cx="8549753" cy="1138160"/>
            </a:xfrm>
            <a:prstGeom prst="rect">
              <a:avLst/>
            </a:prstGeom>
            <a:ln>
              <a:solidFill>
                <a:schemeClr val="tx1"/>
              </a:solidFill>
            </a:ln>
          </p:spPr>
        </p:pic>
        <p:sp>
          <p:nvSpPr>
            <p:cNvPr id="13" name="Oval 12">
              <a:extLst>
                <a:ext uri="{FF2B5EF4-FFF2-40B4-BE49-F238E27FC236}">
                  <a16:creationId xmlns:a16="http://schemas.microsoft.com/office/drawing/2014/main" id="{E2361302-6C66-47F5-89F9-DB3E2827D24D}"/>
                </a:ext>
              </a:extLst>
            </p:cNvPr>
            <p:cNvSpPr/>
            <p:nvPr/>
          </p:nvSpPr>
          <p:spPr>
            <a:xfrm>
              <a:off x="4499992" y="3573016"/>
              <a:ext cx="187220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spTree>
    <p:extLst>
      <p:ext uri="{BB962C8B-B14F-4D97-AF65-F5344CB8AC3E}">
        <p14:creationId xmlns:p14="http://schemas.microsoft.com/office/powerpoint/2010/main" val="210445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99D0-EE39-48D1-BFFB-8876D3C8E74E}"/>
              </a:ext>
            </a:extLst>
          </p:cNvPr>
          <p:cNvSpPr>
            <a:spLocks noGrp="1"/>
          </p:cNvSpPr>
          <p:nvPr>
            <p:ph type="title"/>
          </p:nvPr>
        </p:nvSpPr>
        <p:spPr>
          <a:xfrm>
            <a:off x="628650" y="548680"/>
            <a:ext cx="7886700" cy="1325563"/>
          </a:xfrm>
        </p:spPr>
        <p:txBody>
          <a:bodyPr>
            <a:normAutofit/>
          </a:bodyPr>
          <a:lstStyle/>
          <a:p>
            <a:r>
              <a:rPr lang="en-SG" sz="3600" b="1" dirty="0">
                <a:latin typeface="+mn-lt"/>
              </a:rPr>
              <a:t>University Online Library </a:t>
            </a:r>
            <a:endParaRPr lang="en-US" sz="3600" dirty="0">
              <a:latin typeface="+mn-lt"/>
            </a:endParaRPr>
          </a:p>
        </p:txBody>
      </p:sp>
      <p:sp>
        <p:nvSpPr>
          <p:cNvPr id="3" name="Content Placeholder 2">
            <a:extLst>
              <a:ext uri="{FF2B5EF4-FFF2-40B4-BE49-F238E27FC236}">
                <a16:creationId xmlns:a16="http://schemas.microsoft.com/office/drawing/2014/main" id="{9224A789-27E2-44DF-8071-57E67AC516F6}"/>
              </a:ext>
            </a:extLst>
          </p:cNvPr>
          <p:cNvSpPr>
            <a:spLocks noGrp="1"/>
          </p:cNvSpPr>
          <p:nvPr>
            <p:ph idx="1"/>
          </p:nvPr>
        </p:nvSpPr>
        <p:spPr>
          <a:xfrm>
            <a:off x="618103" y="1556792"/>
            <a:ext cx="7886700" cy="4351338"/>
          </a:xfrm>
        </p:spPr>
        <p:txBody>
          <a:bodyPr/>
          <a:lstStyle/>
          <a:p>
            <a:r>
              <a:rPr lang="en-US" dirty="0"/>
              <a:t>Roehampton Online Library</a:t>
            </a:r>
          </a:p>
          <a:p>
            <a:pPr lvl="1"/>
            <a:r>
              <a:rPr lang="en-US" dirty="0"/>
              <a:t>Click on Library guides as shown to access the online library resources </a:t>
            </a:r>
          </a:p>
        </p:txBody>
      </p:sp>
      <p:grpSp>
        <p:nvGrpSpPr>
          <p:cNvPr id="12" name="Group 11">
            <a:extLst>
              <a:ext uri="{FF2B5EF4-FFF2-40B4-BE49-F238E27FC236}">
                <a16:creationId xmlns:a16="http://schemas.microsoft.com/office/drawing/2014/main" id="{61EB5D95-CBEF-4972-B6C5-A43D4141D675}"/>
              </a:ext>
            </a:extLst>
          </p:cNvPr>
          <p:cNvGrpSpPr/>
          <p:nvPr/>
        </p:nvGrpSpPr>
        <p:grpSpPr>
          <a:xfrm>
            <a:off x="467544" y="2708920"/>
            <a:ext cx="7777733" cy="4029075"/>
            <a:chOff x="467544" y="2708920"/>
            <a:chExt cx="7777733" cy="4029075"/>
          </a:xfrm>
        </p:grpSpPr>
        <p:pic>
          <p:nvPicPr>
            <p:cNvPr id="7" name="Picture 6">
              <a:extLst>
                <a:ext uri="{FF2B5EF4-FFF2-40B4-BE49-F238E27FC236}">
                  <a16:creationId xmlns:a16="http://schemas.microsoft.com/office/drawing/2014/main" id="{BF26F682-CE6F-40C5-85A7-FAA514DC9649}"/>
                </a:ext>
              </a:extLst>
            </p:cNvPr>
            <p:cNvPicPr>
              <a:picLocks noChangeAspect="1"/>
            </p:cNvPicPr>
            <p:nvPr/>
          </p:nvPicPr>
          <p:blipFill>
            <a:blip r:embed="rId2"/>
            <a:stretch>
              <a:fillRect/>
            </a:stretch>
          </p:blipFill>
          <p:spPr>
            <a:xfrm>
              <a:off x="539552" y="2708920"/>
              <a:ext cx="7705725" cy="4029075"/>
            </a:xfrm>
            <a:prstGeom prst="rect">
              <a:avLst/>
            </a:prstGeom>
            <a:ln>
              <a:solidFill>
                <a:schemeClr val="tx1"/>
              </a:solidFill>
            </a:ln>
          </p:spPr>
        </p:pic>
        <p:sp>
          <p:nvSpPr>
            <p:cNvPr id="9" name="Oval 8">
              <a:extLst>
                <a:ext uri="{FF2B5EF4-FFF2-40B4-BE49-F238E27FC236}">
                  <a16:creationId xmlns:a16="http://schemas.microsoft.com/office/drawing/2014/main" id="{82A854CC-7E1B-4185-8933-A5C85CB47DA8}"/>
                </a:ext>
              </a:extLst>
            </p:cNvPr>
            <p:cNvSpPr/>
            <p:nvPr/>
          </p:nvSpPr>
          <p:spPr>
            <a:xfrm>
              <a:off x="467544" y="5589240"/>
              <a:ext cx="298216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4932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99D0-EE39-48D1-BFFB-8876D3C8E74E}"/>
              </a:ext>
            </a:extLst>
          </p:cNvPr>
          <p:cNvSpPr>
            <a:spLocks noGrp="1"/>
          </p:cNvSpPr>
          <p:nvPr>
            <p:ph type="title"/>
          </p:nvPr>
        </p:nvSpPr>
        <p:spPr>
          <a:xfrm>
            <a:off x="628650" y="548680"/>
            <a:ext cx="7886700" cy="1325563"/>
          </a:xfrm>
        </p:spPr>
        <p:txBody>
          <a:bodyPr>
            <a:normAutofit/>
          </a:bodyPr>
          <a:lstStyle/>
          <a:p>
            <a:endParaRPr lang="en-US" sz="3600" dirty="0"/>
          </a:p>
        </p:txBody>
      </p:sp>
      <p:sp>
        <p:nvSpPr>
          <p:cNvPr id="3" name="Content Placeholder 2">
            <a:extLst>
              <a:ext uri="{FF2B5EF4-FFF2-40B4-BE49-F238E27FC236}">
                <a16:creationId xmlns:a16="http://schemas.microsoft.com/office/drawing/2014/main" id="{9224A789-27E2-44DF-8071-57E67AC516F6}"/>
              </a:ext>
            </a:extLst>
          </p:cNvPr>
          <p:cNvSpPr>
            <a:spLocks noGrp="1"/>
          </p:cNvSpPr>
          <p:nvPr>
            <p:ph idx="1"/>
          </p:nvPr>
        </p:nvSpPr>
        <p:spPr>
          <a:xfrm>
            <a:off x="618103" y="1556792"/>
            <a:ext cx="7886700" cy="4351338"/>
          </a:xfrm>
        </p:spPr>
        <p:txBody>
          <a:bodyPr/>
          <a:lstStyle/>
          <a:p>
            <a:endParaRPr lang="en-US" dirty="0"/>
          </a:p>
        </p:txBody>
      </p:sp>
      <p:grpSp>
        <p:nvGrpSpPr>
          <p:cNvPr id="12" name="Group 11">
            <a:extLst>
              <a:ext uri="{FF2B5EF4-FFF2-40B4-BE49-F238E27FC236}">
                <a16:creationId xmlns:a16="http://schemas.microsoft.com/office/drawing/2014/main" id="{14DA3703-6A6D-4847-BFD9-F904D8A89A86}"/>
              </a:ext>
            </a:extLst>
          </p:cNvPr>
          <p:cNvGrpSpPr/>
          <p:nvPr/>
        </p:nvGrpSpPr>
        <p:grpSpPr>
          <a:xfrm>
            <a:off x="327590" y="1015675"/>
            <a:ext cx="8467725" cy="5838825"/>
            <a:chOff x="327590" y="813048"/>
            <a:chExt cx="8467725" cy="5838825"/>
          </a:xfrm>
        </p:grpSpPr>
        <p:pic>
          <p:nvPicPr>
            <p:cNvPr id="5" name="Picture 4">
              <a:extLst>
                <a:ext uri="{FF2B5EF4-FFF2-40B4-BE49-F238E27FC236}">
                  <a16:creationId xmlns:a16="http://schemas.microsoft.com/office/drawing/2014/main" id="{FF49ACE0-C28C-4D06-BE7B-FBC3CC6E4B9E}"/>
                </a:ext>
              </a:extLst>
            </p:cNvPr>
            <p:cNvPicPr>
              <a:picLocks noChangeAspect="1"/>
            </p:cNvPicPr>
            <p:nvPr/>
          </p:nvPicPr>
          <p:blipFill>
            <a:blip r:embed="rId2"/>
            <a:stretch>
              <a:fillRect/>
            </a:stretch>
          </p:blipFill>
          <p:spPr>
            <a:xfrm>
              <a:off x="327590" y="813048"/>
              <a:ext cx="8467725" cy="5838825"/>
            </a:xfrm>
            <a:prstGeom prst="rect">
              <a:avLst/>
            </a:prstGeom>
            <a:ln>
              <a:solidFill>
                <a:schemeClr val="tx1"/>
              </a:solidFill>
            </a:ln>
          </p:spPr>
        </p:pic>
        <p:sp>
          <p:nvSpPr>
            <p:cNvPr id="7" name="Oval 6">
              <a:extLst>
                <a:ext uri="{FF2B5EF4-FFF2-40B4-BE49-F238E27FC236}">
                  <a16:creationId xmlns:a16="http://schemas.microsoft.com/office/drawing/2014/main" id="{681692A4-7AC2-4916-BBF4-C5FF61B16F26}"/>
                </a:ext>
              </a:extLst>
            </p:cNvPr>
            <p:cNvSpPr/>
            <p:nvPr/>
          </p:nvSpPr>
          <p:spPr>
            <a:xfrm>
              <a:off x="467544" y="1139453"/>
              <a:ext cx="1008112" cy="4893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A522E3-62EB-4AEA-BF9F-C07C3577E1B2}"/>
                </a:ext>
              </a:extLst>
            </p:cNvPr>
            <p:cNvSpPr/>
            <p:nvPr/>
          </p:nvSpPr>
          <p:spPr>
            <a:xfrm>
              <a:off x="539552" y="4365105"/>
              <a:ext cx="194822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813C390-633C-4F5C-B481-07A9DCEA3849}"/>
                </a:ext>
              </a:extLst>
            </p:cNvPr>
            <p:cNvSpPr/>
            <p:nvPr/>
          </p:nvSpPr>
          <p:spPr>
            <a:xfrm>
              <a:off x="539552" y="5085185"/>
              <a:ext cx="1368152" cy="383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2FD293-5D21-42BC-9B40-060BDA09270D}"/>
                </a:ext>
              </a:extLst>
            </p:cNvPr>
            <p:cNvSpPr/>
            <p:nvPr/>
          </p:nvSpPr>
          <p:spPr>
            <a:xfrm>
              <a:off x="467544" y="6069631"/>
              <a:ext cx="1268507" cy="3837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55289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CE7D-B9D8-4131-A05C-C93491EDD6A7}"/>
              </a:ext>
            </a:extLst>
          </p:cNvPr>
          <p:cNvSpPr>
            <a:spLocks noGrp="1"/>
          </p:cNvSpPr>
          <p:nvPr>
            <p:ph type="title"/>
          </p:nvPr>
        </p:nvSpPr>
        <p:spPr>
          <a:xfrm>
            <a:off x="634227" y="650138"/>
            <a:ext cx="7886700" cy="1325563"/>
          </a:xfrm>
        </p:spPr>
        <p:txBody>
          <a:bodyPr vert="horz" lIns="91440" tIns="45720" rIns="91440" bIns="45720" rtlCol="0" anchor="ctr">
            <a:normAutofit/>
          </a:bodyPr>
          <a:lstStyle/>
          <a:p>
            <a:r>
              <a:rPr lang="en-US" sz="4000" b="1" dirty="0">
                <a:latin typeface="+mn-lt"/>
              </a:rPr>
              <a:t>Study Materials</a:t>
            </a:r>
          </a:p>
        </p:txBody>
      </p:sp>
      <p:sp>
        <p:nvSpPr>
          <p:cNvPr id="3" name="Content Placeholder 2">
            <a:extLst>
              <a:ext uri="{FF2B5EF4-FFF2-40B4-BE49-F238E27FC236}">
                <a16:creationId xmlns:a16="http://schemas.microsoft.com/office/drawing/2014/main" id="{2CB924F4-44A5-43AA-83C3-B32E89FF09F9}"/>
              </a:ext>
            </a:extLst>
          </p:cNvPr>
          <p:cNvSpPr>
            <a:spLocks noGrp="1"/>
          </p:cNvSpPr>
          <p:nvPr>
            <p:ph idx="1"/>
          </p:nvPr>
        </p:nvSpPr>
        <p:spPr>
          <a:xfrm>
            <a:off x="584101" y="1844826"/>
            <a:ext cx="7975798" cy="4608510"/>
          </a:xfrm>
        </p:spPr>
        <p:txBody>
          <a:bodyPr>
            <a:normAutofit/>
          </a:bodyPr>
          <a:lstStyle/>
          <a:p>
            <a:r>
              <a:rPr lang="en-US" sz="2400" dirty="0"/>
              <a:t>For students who have not received their Moodle login details, the course materials have been made available via Google Drive with all the necessary materials in.</a:t>
            </a:r>
          </a:p>
          <a:p>
            <a:endParaRPr lang="en-US" sz="2400" dirty="0">
              <a:latin typeface="Baskerville Old Face" panose="02020602080505020303" pitchFamily="18" charset="0"/>
            </a:endParaRPr>
          </a:p>
        </p:txBody>
      </p:sp>
    </p:spTree>
    <p:extLst>
      <p:ext uri="{BB962C8B-B14F-4D97-AF65-F5344CB8AC3E}">
        <p14:creationId xmlns:p14="http://schemas.microsoft.com/office/powerpoint/2010/main" val="17782901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DE71-DB25-42B0-AB12-DB7429416512}"/>
              </a:ext>
            </a:extLst>
          </p:cNvPr>
          <p:cNvSpPr>
            <a:spLocks noGrp="1"/>
          </p:cNvSpPr>
          <p:nvPr>
            <p:ph type="title"/>
          </p:nvPr>
        </p:nvSpPr>
        <p:spPr>
          <a:xfrm>
            <a:off x="395536" y="692698"/>
            <a:ext cx="7886700" cy="1325563"/>
          </a:xfrm>
        </p:spPr>
        <p:txBody>
          <a:bodyPr/>
          <a:lstStyle/>
          <a:p>
            <a:r>
              <a:rPr lang="en-US" sz="3600" b="1" dirty="0">
                <a:latin typeface="+mn-lt"/>
              </a:rPr>
              <a:t>Assignment Deadlines</a:t>
            </a:r>
          </a:p>
        </p:txBody>
      </p:sp>
      <p:sp>
        <p:nvSpPr>
          <p:cNvPr id="3" name="Content Placeholder 2">
            <a:extLst>
              <a:ext uri="{FF2B5EF4-FFF2-40B4-BE49-F238E27FC236}">
                <a16:creationId xmlns:a16="http://schemas.microsoft.com/office/drawing/2014/main" id="{1A6B4031-3290-4CD6-8CDF-E86AE4CF5D6D}"/>
              </a:ext>
            </a:extLst>
          </p:cNvPr>
          <p:cNvSpPr>
            <a:spLocks noGrp="1"/>
          </p:cNvSpPr>
          <p:nvPr>
            <p:ph idx="1"/>
          </p:nvPr>
        </p:nvSpPr>
        <p:spPr>
          <a:xfrm>
            <a:off x="395536" y="1813966"/>
            <a:ext cx="7886700" cy="4351338"/>
          </a:xfrm>
        </p:spPr>
        <p:txBody>
          <a:bodyPr>
            <a:normAutofit/>
          </a:bodyPr>
          <a:lstStyle/>
          <a:p>
            <a:r>
              <a:rPr lang="en-US" sz="2400" dirty="0"/>
              <a:t>15 days from the date of last class </a:t>
            </a:r>
          </a:p>
          <a:p>
            <a:pPr lvl="1"/>
            <a:r>
              <a:rPr lang="en-US" sz="2000" dirty="0"/>
              <a:t>10pm SG time </a:t>
            </a:r>
          </a:p>
          <a:p>
            <a:r>
              <a:rPr lang="en-US" sz="2400" dirty="0"/>
              <a:t>Any extensions is strictly at the discretion of the University</a:t>
            </a:r>
          </a:p>
          <a:p>
            <a:r>
              <a:rPr lang="en-US" sz="2400" dirty="0"/>
              <a:t>Extension request to be submitted at least 3 working days prior to the deadline </a:t>
            </a:r>
          </a:p>
          <a:p>
            <a:r>
              <a:rPr lang="en-US" sz="2400" dirty="0"/>
              <a:t>Reasons such as the following are not valid grounds for an extension request:	</a:t>
            </a:r>
          </a:p>
          <a:p>
            <a:pPr lvl="1"/>
            <a:r>
              <a:rPr lang="en-US" sz="2000" dirty="0"/>
              <a:t>Work commitments </a:t>
            </a:r>
          </a:p>
          <a:p>
            <a:pPr lvl="1"/>
            <a:r>
              <a:rPr lang="en-US" sz="2000" dirty="0"/>
              <a:t>Failure to attend class</a:t>
            </a:r>
          </a:p>
          <a:p>
            <a:pPr lvl="1"/>
            <a:r>
              <a:rPr lang="en-US" sz="2000" dirty="0"/>
              <a:t>Computer failure/ technical issue </a:t>
            </a:r>
          </a:p>
          <a:p>
            <a:pPr lvl="1"/>
            <a:r>
              <a:rPr lang="en-US" sz="2000" dirty="0"/>
              <a:t>Outstation for work </a:t>
            </a:r>
          </a:p>
        </p:txBody>
      </p:sp>
    </p:spTree>
    <p:extLst>
      <p:ext uri="{BB962C8B-B14F-4D97-AF65-F5344CB8AC3E}">
        <p14:creationId xmlns:p14="http://schemas.microsoft.com/office/powerpoint/2010/main" val="33613435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DE71-DB25-42B0-AB12-DB7429416512}"/>
              </a:ext>
            </a:extLst>
          </p:cNvPr>
          <p:cNvSpPr>
            <a:spLocks noGrp="1"/>
          </p:cNvSpPr>
          <p:nvPr>
            <p:ph type="title"/>
          </p:nvPr>
        </p:nvSpPr>
        <p:spPr>
          <a:xfrm>
            <a:off x="395536" y="692698"/>
            <a:ext cx="7886700" cy="1325563"/>
          </a:xfrm>
        </p:spPr>
        <p:txBody>
          <a:bodyPr/>
          <a:lstStyle/>
          <a:p>
            <a:r>
              <a:rPr lang="en-US" sz="3600" b="1" dirty="0">
                <a:latin typeface="+mn-lt"/>
              </a:rPr>
              <a:t>Late Submissions</a:t>
            </a:r>
          </a:p>
        </p:txBody>
      </p:sp>
      <p:sp>
        <p:nvSpPr>
          <p:cNvPr id="3" name="Content Placeholder 2">
            <a:extLst>
              <a:ext uri="{FF2B5EF4-FFF2-40B4-BE49-F238E27FC236}">
                <a16:creationId xmlns:a16="http://schemas.microsoft.com/office/drawing/2014/main" id="{1A6B4031-3290-4CD6-8CDF-E86AE4CF5D6D}"/>
              </a:ext>
            </a:extLst>
          </p:cNvPr>
          <p:cNvSpPr>
            <a:spLocks noGrp="1"/>
          </p:cNvSpPr>
          <p:nvPr>
            <p:ph idx="1"/>
          </p:nvPr>
        </p:nvSpPr>
        <p:spPr>
          <a:xfrm>
            <a:off x="395536" y="1813966"/>
            <a:ext cx="7886700" cy="4351338"/>
          </a:xfrm>
        </p:spPr>
        <p:txBody>
          <a:bodyPr>
            <a:normAutofit/>
          </a:bodyPr>
          <a:lstStyle/>
          <a:p>
            <a:r>
              <a:rPr lang="en-US" dirty="0"/>
              <a:t>Penalty will be imposed on work that is submitted after the stipulated deadline</a:t>
            </a:r>
          </a:p>
          <a:p>
            <a:r>
              <a:rPr lang="en-US" dirty="0"/>
              <a:t>Penalties are as follows: </a:t>
            </a:r>
          </a:p>
          <a:p>
            <a:pPr lvl="1"/>
            <a:r>
              <a:rPr lang="en-US" dirty="0"/>
              <a:t>For submissions up to 10pm (SG time), seven calendar days after deadline; grades will be capped at </a:t>
            </a:r>
            <a:r>
              <a:rPr lang="en-US" b="1" u="sng" dirty="0"/>
              <a:t>50%</a:t>
            </a:r>
            <a:r>
              <a:rPr lang="en-US" dirty="0"/>
              <a:t> </a:t>
            </a:r>
          </a:p>
          <a:p>
            <a:pPr lvl="1"/>
            <a:r>
              <a:rPr lang="en-US" dirty="0"/>
              <a:t>For submission after 10pm (SG time), seven calendar days after the deadline; the assessment will be set to </a:t>
            </a:r>
            <a:r>
              <a:rPr lang="en-US" b="1" u="sng" dirty="0"/>
              <a:t>zero</a:t>
            </a:r>
            <a:r>
              <a:rPr lang="en-US" dirty="0"/>
              <a:t> </a:t>
            </a:r>
          </a:p>
          <a:p>
            <a:pPr lvl="1"/>
            <a:endParaRPr lang="en-US" dirty="0">
              <a:latin typeface="Baskerville Old Face" panose="02020602080505020303" pitchFamily="18" charset="0"/>
            </a:endParaRPr>
          </a:p>
        </p:txBody>
      </p:sp>
    </p:spTree>
    <p:extLst>
      <p:ext uri="{BB962C8B-B14F-4D97-AF65-F5344CB8AC3E}">
        <p14:creationId xmlns:p14="http://schemas.microsoft.com/office/powerpoint/2010/main" val="17327381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DE71-DB25-42B0-AB12-DB7429416512}"/>
              </a:ext>
            </a:extLst>
          </p:cNvPr>
          <p:cNvSpPr>
            <a:spLocks noGrp="1"/>
          </p:cNvSpPr>
          <p:nvPr>
            <p:ph type="title"/>
          </p:nvPr>
        </p:nvSpPr>
        <p:spPr>
          <a:xfrm>
            <a:off x="395536" y="692698"/>
            <a:ext cx="7886700" cy="1325563"/>
          </a:xfrm>
        </p:spPr>
        <p:txBody>
          <a:bodyPr/>
          <a:lstStyle/>
          <a:p>
            <a:r>
              <a:rPr lang="en-US" sz="3600" b="1" dirty="0">
                <a:latin typeface="+mn-lt"/>
              </a:rPr>
              <a:t>Extension Requests </a:t>
            </a:r>
          </a:p>
        </p:txBody>
      </p:sp>
      <p:sp>
        <p:nvSpPr>
          <p:cNvPr id="3" name="Content Placeholder 2">
            <a:extLst>
              <a:ext uri="{FF2B5EF4-FFF2-40B4-BE49-F238E27FC236}">
                <a16:creationId xmlns:a16="http://schemas.microsoft.com/office/drawing/2014/main" id="{1A6B4031-3290-4CD6-8CDF-E86AE4CF5D6D}"/>
              </a:ext>
            </a:extLst>
          </p:cNvPr>
          <p:cNvSpPr>
            <a:spLocks noGrp="1"/>
          </p:cNvSpPr>
          <p:nvPr>
            <p:ph idx="1"/>
          </p:nvPr>
        </p:nvSpPr>
        <p:spPr>
          <a:xfrm>
            <a:off x="395536" y="1813966"/>
            <a:ext cx="7886700" cy="4351338"/>
          </a:xfrm>
        </p:spPr>
        <p:txBody>
          <a:bodyPr>
            <a:normAutofit/>
          </a:bodyPr>
          <a:lstStyle/>
          <a:p>
            <a:r>
              <a:rPr lang="en-US" sz="2400" dirty="0"/>
              <a:t>Extension request and supporting document must be submitted to </a:t>
            </a:r>
            <a:r>
              <a:rPr lang="en-US" sz="2400" dirty="0">
                <a:hlinkClick r:id="rId2"/>
              </a:rPr>
              <a:t>studentservices@aventisglobal.edu.sg</a:t>
            </a:r>
            <a:r>
              <a:rPr lang="en-US" sz="2400" dirty="0"/>
              <a:t> (Processing time: 3 working days)</a:t>
            </a:r>
          </a:p>
          <a:p>
            <a:r>
              <a:rPr lang="en-US" sz="2400" dirty="0"/>
              <a:t>Reasons such as work commitments, personal travel, technical hardware issues like computer fault, will not be accepted as valid grounds for assignment extension / deferment.</a:t>
            </a:r>
          </a:p>
          <a:p>
            <a:r>
              <a:rPr lang="en-US" sz="2400" dirty="0"/>
              <a:t>No formal extension of assignment submission deadline (s) unless it has written approval from Aventis. </a:t>
            </a:r>
          </a:p>
        </p:txBody>
      </p:sp>
    </p:spTree>
    <p:extLst>
      <p:ext uri="{BB962C8B-B14F-4D97-AF65-F5344CB8AC3E}">
        <p14:creationId xmlns:p14="http://schemas.microsoft.com/office/powerpoint/2010/main" val="947565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p:txBody>
          <a:bodyPr/>
          <a:lstStyle/>
          <a:p>
            <a:pPr algn="ctr"/>
            <a:r>
              <a:rPr lang="en-SG" b="1">
                <a:latin typeface="Baskerville Old Face" panose="02020602080505020303" pitchFamily="18" charset="0"/>
              </a:rPr>
              <a:t>Agenda</a:t>
            </a:r>
            <a:endParaRPr lang="en-SG" b="1" dirty="0">
              <a:latin typeface="Baskerville Old Face" panose="02020602080505020303" pitchFamily="18" charset="0"/>
            </a:endParaRPr>
          </a:p>
        </p:txBody>
      </p:sp>
      <p:graphicFrame>
        <p:nvGraphicFramePr>
          <p:cNvPr id="6" name="Table 6">
            <a:extLst>
              <a:ext uri="{FF2B5EF4-FFF2-40B4-BE49-F238E27FC236}">
                <a16:creationId xmlns:a16="http://schemas.microsoft.com/office/drawing/2014/main" id="{6CFAD03B-F38A-4052-A630-F02119BBCAC1}"/>
              </a:ext>
            </a:extLst>
          </p:cNvPr>
          <p:cNvGraphicFramePr>
            <a:graphicFrameLocks/>
          </p:cNvGraphicFramePr>
          <p:nvPr>
            <p:extLst>
              <p:ext uri="{D42A27DB-BD31-4B8C-83A1-F6EECF244321}">
                <p14:modId xmlns:p14="http://schemas.microsoft.com/office/powerpoint/2010/main" val="1067758075"/>
              </p:ext>
            </p:extLst>
          </p:nvPr>
        </p:nvGraphicFramePr>
        <p:xfrm>
          <a:off x="630306" y="2044642"/>
          <a:ext cx="7886700" cy="3246120"/>
        </p:xfrm>
        <a:graphic>
          <a:graphicData uri="http://schemas.openxmlformats.org/drawingml/2006/table">
            <a:tbl>
              <a:tblPr firstRow="1" bandRow="1">
                <a:tableStyleId>{5C22544A-7EE6-4342-B048-85BDC9FD1C3A}</a:tableStyleId>
              </a:tblPr>
              <a:tblGrid>
                <a:gridCol w="4389369">
                  <a:extLst>
                    <a:ext uri="{9D8B030D-6E8A-4147-A177-3AD203B41FA5}">
                      <a16:colId xmlns:a16="http://schemas.microsoft.com/office/drawing/2014/main" val="3220242577"/>
                    </a:ext>
                  </a:extLst>
                </a:gridCol>
                <a:gridCol w="3497331">
                  <a:extLst>
                    <a:ext uri="{9D8B030D-6E8A-4147-A177-3AD203B41FA5}">
                      <a16:colId xmlns:a16="http://schemas.microsoft.com/office/drawing/2014/main" val="28726991"/>
                    </a:ext>
                  </a:extLst>
                </a:gridCol>
              </a:tblGrid>
              <a:tr h="370840">
                <a:tc>
                  <a:txBody>
                    <a:bodyPr/>
                    <a:lstStyle/>
                    <a:p>
                      <a:pPr algn="ctr"/>
                      <a:r>
                        <a:rPr lang="en-SG" sz="3500" dirty="0"/>
                        <a:t>Agenda</a:t>
                      </a:r>
                    </a:p>
                  </a:txBody>
                  <a:tcPr/>
                </a:tc>
                <a:tc>
                  <a:txBody>
                    <a:bodyPr/>
                    <a:lstStyle/>
                    <a:p>
                      <a:pPr algn="ctr"/>
                      <a:r>
                        <a:rPr lang="en-SG" sz="3500" dirty="0"/>
                        <a:t>Time</a:t>
                      </a:r>
                    </a:p>
                  </a:txBody>
                  <a:tcPr/>
                </a:tc>
                <a:extLst>
                  <a:ext uri="{0D108BD9-81ED-4DB2-BD59-A6C34878D82A}">
                    <a16:rowId xmlns:a16="http://schemas.microsoft.com/office/drawing/2014/main" val="2733362539"/>
                  </a:ext>
                </a:extLst>
              </a:tr>
              <a:tr h="741680">
                <a:tc>
                  <a:txBody>
                    <a:bodyPr/>
                    <a:lstStyle/>
                    <a:p>
                      <a:r>
                        <a:rPr lang="en-SG" sz="3200" dirty="0"/>
                        <a:t>Orientation Briefing by Aventis Staff</a:t>
                      </a:r>
                    </a:p>
                  </a:txBody>
                  <a:tcPr/>
                </a:tc>
                <a:tc>
                  <a:txBody>
                    <a:bodyPr/>
                    <a:lstStyle/>
                    <a:p>
                      <a:r>
                        <a:rPr lang="en-SG" sz="3200" dirty="0"/>
                        <a:t>7.00pm – 7.30pm</a:t>
                      </a:r>
                    </a:p>
                  </a:txBody>
                  <a:tcPr/>
                </a:tc>
                <a:extLst>
                  <a:ext uri="{0D108BD9-81ED-4DB2-BD59-A6C34878D82A}">
                    <a16:rowId xmlns:a16="http://schemas.microsoft.com/office/drawing/2014/main" val="2034869268"/>
                  </a:ext>
                </a:extLst>
              </a:tr>
              <a:tr h="741680">
                <a:tc>
                  <a:txBody>
                    <a:bodyPr/>
                    <a:lstStyle/>
                    <a:p>
                      <a:r>
                        <a:rPr lang="en-SG" sz="3200" dirty="0"/>
                        <a:t>Academic Referencing Workshop by Mr Ronald Shiflet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3200" dirty="0"/>
                        <a:t>7.30pm – 9.30pm</a:t>
                      </a:r>
                    </a:p>
                    <a:p>
                      <a:endParaRPr lang="en-SG" sz="3200" dirty="0"/>
                    </a:p>
                  </a:txBody>
                  <a:tcPr/>
                </a:tc>
                <a:extLst>
                  <a:ext uri="{0D108BD9-81ED-4DB2-BD59-A6C34878D82A}">
                    <a16:rowId xmlns:a16="http://schemas.microsoft.com/office/drawing/2014/main" val="2793349645"/>
                  </a:ext>
                </a:extLst>
              </a:tr>
            </a:tbl>
          </a:graphicData>
        </a:graphic>
      </p:graphicFrame>
    </p:spTree>
    <p:extLst>
      <p:ext uri="{BB962C8B-B14F-4D97-AF65-F5344CB8AC3E}">
        <p14:creationId xmlns:p14="http://schemas.microsoft.com/office/powerpoint/2010/main" val="1878566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8A8D-E37B-475A-BAC0-9FCBDDC24DE1}"/>
              </a:ext>
            </a:extLst>
          </p:cNvPr>
          <p:cNvSpPr>
            <a:spLocks noGrp="1"/>
          </p:cNvSpPr>
          <p:nvPr>
            <p:ph type="title"/>
          </p:nvPr>
        </p:nvSpPr>
        <p:spPr>
          <a:xfrm>
            <a:off x="628650" y="688136"/>
            <a:ext cx="7886700" cy="1325563"/>
          </a:xfrm>
        </p:spPr>
        <p:txBody>
          <a:bodyPr vert="horz" lIns="91440" tIns="45720" rIns="91440" bIns="45720" rtlCol="0" anchor="ctr">
            <a:normAutofit/>
          </a:bodyPr>
          <a:lstStyle/>
          <a:p>
            <a:r>
              <a:rPr lang="en-US" sz="3600" b="1" dirty="0">
                <a:latin typeface="+mn-lt"/>
              </a:rPr>
              <a:t>Provisional Results</a:t>
            </a:r>
          </a:p>
        </p:txBody>
      </p:sp>
      <p:sp>
        <p:nvSpPr>
          <p:cNvPr id="3" name="Content Placeholder 2">
            <a:extLst>
              <a:ext uri="{FF2B5EF4-FFF2-40B4-BE49-F238E27FC236}">
                <a16:creationId xmlns:a16="http://schemas.microsoft.com/office/drawing/2014/main" id="{78E72B5C-DE89-4EC4-AA2A-209515CA555D}"/>
              </a:ext>
            </a:extLst>
          </p:cNvPr>
          <p:cNvSpPr>
            <a:spLocks noGrp="1"/>
          </p:cNvSpPr>
          <p:nvPr>
            <p:ph idx="1"/>
          </p:nvPr>
        </p:nvSpPr>
        <p:spPr/>
        <p:txBody>
          <a:bodyPr>
            <a:normAutofit/>
          </a:bodyPr>
          <a:lstStyle/>
          <a:p>
            <a:r>
              <a:rPr lang="en-US" sz="2400" dirty="0"/>
              <a:t>Provisional results of assignments will be released on Moodle one month after the assignment due date. </a:t>
            </a:r>
          </a:p>
          <a:p>
            <a:r>
              <a:rPr lang="en-US" sz="2400" dirty="0"/>
              <a:t>Actual results of assignment will be confirmed during the University’s Exam board which are scheduled to take place quarterly. </a:t>
            </a:r>
          </a:p>
          <a:p>
            <a:r>
              <a:rPr lang="en-US" sz="2400" dirty="0"/>
              <a:t>Students will be informed of any </a:t>
            </a:r>
            <a:r>
              <a:rPr lang="en-US" sz="2400" dirty="0" err="1"/>
              <a:t>resits</a:t>
            </a:r>
            <a:r>
              <a:rPr lang="en-US" sz="2400" dirty="0"/>
              <a:t>/ retakes if required.</a:t>
            </a:r>
          </a:p>
        </p:txBody>
      </p:sp>
    </p:spTree>
    <p:extLst>
      <p:ext uri="{BB962C8B-B14F-4D97-AF65-F5344CB8AC3E}">
        <p14:creationId xmlns:p14="http://schemas.microsoft.com/office/powerpoint/2010/main" val="30121489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DE71-DB25-42B0-AB12-DB7429416512}"/>
              </a:ext>
            </a:extLst>
          </p:cNvPr>
          <p:cNvSpPr>
            <a:spLocks noGrp="1"/>
          </p:cNvSpPr>
          <p:nvPr>
            <p:ph type="title"/>
          </p:nvPr>
        </p:nvSpPr>
        <p:spPr>
          <a:xfrm>
            <a:off x="395536" y="692698"/>
            <a:ext cx="7886700" cy="1325563"/>
          </a:xfrm>
        </p:spPr>
        <p:txBody>
          <a:bodyPr/>
          <a:lstStyle/>
          <a:p>
            <a:r>
              <a:rPr lang="en-US" sz="3600" b="1" dirty="0">
                <a:latin typeface="+mn-lt"/>
              </a:rPr>
              <a:t>Re-sits &amp; Retakes </a:t>
            </a:r>
          </a:p>
        </p:txBody>
      </p:sp>
      <p:sp>
        <p:nvSpPr>
          <p:cNvPr id="3" name="Content Placeholder 2">
            <a:extLst>
              <a:ext uri="{FF2B5EF4-FFF2-40B4-BE49-F238E27FC236}">
                <a16:creationId xmlns:a16="http://schemas.microsoft.com/office/drawing/2014/main" id="{1A6B4031-3290-4CD6-8CDF-E86AE4CF5D6D}"/>
              </a:ext>
            </a:extLst>
          </p:cNvPr>
          <p:cNvSpPr>
            <a:spLocks noGrp="1"/>
          </p:cNvSpPr>
          <p:nvPr>
            <p:ph idx="1"/>
          </p:nvPr>
        </p:nvSpPr>
        <p:spPr>
          <a:xfrm>
            <a:off x="395536" y="1813966"/>
            <a:ext cx="7886700" cy="4351338"/>
          </a:xfrm>
        </p:spPr>
        <p:txBody>
          <a:bodyPr>
            <a:normAutofit/>
          </a:bodyPr>
          <a:lstStyle/>
          <a:p>
            <a:r>
              <a:rPr lang="en-US" sz="2400" dirty="0"/>
              <a:t>Student who has failed their module assessment on the first attempt  will be permitted to one re-sit opportunity, without further study </a:t>
            </a:r>
          </a:p>
          <a:p>
            <a:pPr lvl="1"/>
            <a:r>
              <a:rPr lang="en-US" dirty="0"/>
              <a:t>Re-sit fee of $535 will be applicable </a:t>
            </a:r>
          </a:p>
          <a:p>
            <a:endParaRPr lang="en-US" sz="2400" dirty="0"/>
          </a:p>
          <a:p>
            <a:r>
              <a:rPr lang="en-US" sz="2400" dirty="0"/>
              <a:t>Re-module (Retakes) will be required should students fail their re-sit attempts </a:t>
            </a:r>
            <a:endParaRPr lang="en-US" sz="2000" dirty="0"/>
          </a:p>
          <a:p>
            <a:pPr lvl="1"/>
            <a:r>
              <a:rPr lang="en-US" dirty="0"/>
              <a:t>Re-module fee will be applicable accordingly as per your student contract </a:t>
            </a:r>
          </a:p>
        </p:txBody>
      </p:sp>
    </p:spTree>
    <p:extLst>
      <p:ext uri="{BB962C8B-B14F-4D97-AF65-F5344CB8AC3E}">
        <p14:creationId xmlns:p14="http://schemas.microsoft.com/office/powerpoint/2010/main" val="35343526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8A8D-E37B-475A-BAC0-9FCBDDC24DE1}"/>
              </a:ext>
            </a:extLst>
          </p:cNvPr>
          <p:cNvSpPr>
            <a:spLocks noGrp="1"/>
          </p:cNvSpPr>
          <p:nvPr>
            <p:ph type="title"/>
          </p:nvPr>
        </p:nvSpPr>
        <p:spPr>
          <a:xfrm>
            <a:off x="628650" y="764706"/>
            <a:ext cx="7886700" cy="1325563"/>
          </a:xfrm>
        </p:spPr>
        <p:txBody>
          <a:bodyPr vert="horz" lIns="91440" tIns="45720" rIns="91440" bIns="45720" rtlCol="0" anchor="ctr">
            <a:normAutofit/>
          </a:bodyPr>
          <a:lstStyle/>
          <a:p>
            <a:r>
              <a:rPr lang="en-US" sz="3600" b="1" dirty="0">
                <a:latin typeface="+mn-lt"/>
              </a:rPr>
              <a:t>Classification of Results</a:t>
            </a:r>
          </a:p>
        </p:txBody>
      </p:sp>
      <p:sp>
        <p:nvSpPr>
          <p:cNvPr id="3" name="Content Placeholder 2">
            <a:extLst>
              <a:ext uri="{FF2B5EF4-FFF2-40B4-BE49-F238E27FC236}">
                <a16:creationId xmlns:a16="http://schemas.microsoft.com/office/drawing/2014/main" id="{78E72B5C-DE89-4EC4-AA2A-209515CA555D}"/>
              </a:ext>
            </a:extLst>
          </p:cNvPr>
          <p:cNvSpPr>
            <a:spLocks noGrp="1"/>
          </p:cNvSpPr>
          <p:nvPr>
            <p:ph idx="1"/>
          </p:nvPr>
        </p:nvSpPr>
        <p:spPr>
          <a:xfrm>
            <a:off x="628650" y="1915393"/>
            <a:ext cx="7886700" cy="4351338"/>
          </a:xfrm>
        </p:spPr>
        <p:txBody>
          <a:bodyPr>
            <a:normAutofit/>
          </a:bodyPr>
          <a:lstStyle/>
          <a:p>
            <a:r>
              <a:rPr lang="en-US" dirty="0"/>
              <a:t>On transcripts, module results will only display Pass/Fail</a:t>
            </a:r>
          </a:p>
          <a:p>
            <a:endParaRPr lang="en-US" dirty="0"/>
          </a:p>
          <a:p>
            <a:r>
              <a:rPr lang="en-US" dirty="0"/>
              <a:t>On certificates will display the classification based on average mark </a:t>
            </a:r>
          </a:p>
          <a:p>
            <a:pPr marL="0" indent="0">
              <a:buNone/>
            </a:pPr>
            <a:r>
              <a:rPr lang="en-US" dirty="0"/>
              <a:t>Pass: 50% – 59%</a:t>
            </a:r>
          </a:p>
          <a:p>
            <a:pPr marL="0" indent="0">
              <a:buNone/>
            </a:pPr>
            <a:r>
              <a:rPr lang="en-US" dirty="0"/>
              <a:t>Merit: 60% – 69%</a:t>
            </a:r>
          </a:p>
          <a:p>
            <a:pPr marL="0" indent="0">
              <a:buNone/>
            </a:pPr>
            <a:r>
              <a:rPr lang="en-US" dirty="0"/>
              <a:t>Distinction: 70% - 100%</a:t>
            </a:r>
          </a:p>
        </p:txBody>
      </p:sp>
    </p:spTree>
    <p:extLst>
      <p:ext uri="{BB962C8B-B14F-4D97-AF65-F5344CB8AC3E}">
        <p14:creationId xmlns:p14="http://schemas.microsoft.com/office/powerpoint/2010/main" val="21794022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AFD8-9E3D-4713-9579-75EF8049A9D1}"/>
              </a:ext>
            </a:extLst>
          </p:cNvPr>
          <p:cNvSpPr>
            <a:spLocks noGrp="1"/>
          </p:cNvSpPr>
          <p:nvPr>
            <p:ph type="title"/>
          </p:nvPr>
        </p:nvSpPr>
        <p:spPr>
          <a:xfrm>
            <a:off x="636754" y="855911"/>
            <a:ext cx="7870495" cy="916905"/>
          </a:xfrm>
        </p:spPr>
        <p:txBody>
          <a:bodyPr vert="horz" lIns="91440" tIns="45720" rIns="91440" bIns="45720" rtlCol="0" anchor="ctr">
            <a:normAutofit/>
          </a:bodyPr>
          <a:lstStyle/>
          <a:p>
            <a:r>
              <a:rPr lang="en-SG" sz="3600" b="1" dirty="0">
                <a:latin typeface="+mn-lt"/>
              </a:rPr>
              <a:t>Sample Certificates</a:t>
            </a:r>
          </a:p>
        </p:txBody>
      </p:sp>
      <p:pic>
        <p:nvPicPr>
          <p:cNvPr id="4" name="Picture 3">
            <a:extLst>
              <a:ext uri="{FF2B5EF4-FFF2-40B4-BE49-F238E27FC236}">
                <a16:creationId xmlns:a16="http://schemas.microsoft.com/office/drawing/2014/main" id="{446A5580-1DBE-4825-B5B7-C54324E83C5A}"/>
              </a:ext>
            </a:extLst>
          </p:cNvPr>
          <p:cNvPicPr>
            <a:picLocks noChangeAspect="1"/>
          </p:cNvPicPr>
          <p:nvPr/>
        </p:nvPicPr>
        <p:blipFill rotWithShape="1">
          <a:blip r:embed="rId2"/>
          <a:srcRect t="409" b="1449"/>
          <a:stretch/>
        </p:blipFill>
        <p:spPr>
          <a:xfrm>
            <a:off x="322343" y="1730083"/>
            <a:ext cx="2838112" cy="3962149"/>
          </a:xfrm>
          <a:prstGeom prst="rect">
            <a:avLst/>
          </a:prstGeom>
        </p:spPr>
      </p:pic>
      <p:pic>
        <p:nvPicPr>
          <p:cNvPr id="6" name="Picture 5">
            <a:extLst>
              <a:ext uri="{FF2B5EF4-FFF2-40B4-BE49-F238E27FC236}">
                <a16:creationId xmlns:a16="http://schemas.microsoft.com/office/drawing/2014/main" id="{9A94A7D2-E058-4221-9127-71ED65BB0011}"/>
              </a:ext>
            </a:extLst>
          </p:cNvPr>
          <p:cNvPicPr>
            <a:picLocks noChangeAspect="1"/>
          </p:cNvPicPr>
          <p:nvPr/>
        </p:nvPicPr>
        <p:blipFill rotWithShape="1">
          <a:blip r:embed="rId3"/>
          <a:srcRect t="1455"/>
          <a:stretch/>
        </p:blipFill>
        <p:spPr>
          <a:xfrm>
            <a:off x="3160455" y="1771109"/>
            <a:ext cx="2838112" cy="3962149"/>
          </a:xfrm>
          <a:prstGeom prst="rect">
            <a:avLst/>
          </a:prstGeom>
        </p:spPr>
      </p:pic>
      <p:pic>
        <p:nvPicPr>
          <p:cNvPr id="3" name="Picture 2">
            <a:extLst>
              <a:ext uri="{FF2B5EF4-FFF2-40B4-BE49-F238E27FC236}">
                <a16:creationId xmlns:a16="http://schemas.microsoft.com/office/drawing/2014/main" id="{D9F21E38-A16F-4A9C-BC7F-63B0AB160120}"/>
              </a:ext>
            </a:extLst>
          </p:cNvPr>
          <p:cNvPicPr>
            <a:picLocks noChangeAspect="1"/>
          </p:cNvPicPr>
          <p:nvPr/>
        </p:nvPicPr>
        <p:blipFill>
          <a:blip r:embed="rId4"/>
          <a:stretch>
            <a:fillRect/>
          </a:stretch>
        </p:blipFill>
        <p:spPr>
          <a:xfrm>
            <a:off x="5982360" y="1705013"/>
            <a:ext cx="2838112" cy="4012287"/>
          </a:xfrm>
          <a:prstGeom prst="rect">
            <a:avLst/>
          </a:prstGeom>
        </p:spPr>
      </p:pic>
      <p:sp>
        <p:nvSpPr>
          <p:cNvPr id="7" name="Content Placeholder 2">
            <a:extLst>
              <a:ext uri="{FF2B5EF4-FFF2-40B4-BE49-F238E27FC236}">
                <a16:creationId xmlns:a16="http://schemas.microsoft.com/office/drawing/2014/main" id="{B2A55BA7-9026-4003-A0AB-581424BEF5BC}"/>
              </a:ext>
            </a:extLst>
          </p:cNvPr>
          <p:cNvSpPr>
            <a:spLocks noGrp="1"/>
          </p:cNvSpPr>
          <p:nvPr>
            <p:ph idx="1"/>
          </p:nvPr>
        </p:nvSpPr>
        <p:spPr>
          <a:xfrm>
            <a:off x="322344" y="5782611"/>
            <a:ext cx="8642145" cy="742735"/>
          </a:xfrm>
        </p:spPr>
        <p:txBody>
          <a:bodyPr>
            <a:normAutofit lnSpcReduction="10000"/>
          </a:bodyPr>
          <a:lstStyle/>
          <a:p>
            <a:pPr marL="0" indent="0">
              <a:buNone/>
            </a:pPr>
            <a:r>
              <a:rPr lang="en-US" sz="2400" dirty="0"/>
              <a:t>*** Name are printed on certificate and transcripts based on official documents such as NRIC and passports. </a:t>
            </a:r>
          </a:p>
        </p:txBody>
      </p:sp>
    </p:spTree>
    <p:extLst>
      <p:ext uri="{BB962C8B-B14F-4D97-AF65-F5344CB8AC3E}">
        <p14:creationId xmlns:p14="http://schemas.microsoft.com/office/powerpoint/2010/main" val="40814815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AFD8-9E3D-4713-9579-75EF8049A9D1}"/>
              </a:ext>
            </a:extLst>
          </p:cNvPr>
          <p:cNvSpPr>
            <a:spLocks noGrp="1"/>
          </p:cNvSpPr>
          <p:nvPr>
            <p:ph type="title"/>
          </p:nvPr>
        </p:nvSpPr>
        <p:spPr>
          <a:xfrm>
            <a:off x="636754" y="855911"/>
            <a:ext cx="7870495" cy="916905"/>
          </a:xfrm>
        </p:spPr>
        <p:txBody>
          <a:bodyPr vert="horz" lIns="91440" tIns="45720" rIns="91440" bIns="45720" rtlCol="0" anchor="ctr">
            <a:normAutofit/>
          </a:bodyPr>
          <a:lstStyle/>
          <a:p>
            <a:r>
              <a:rPr lang="en-SG" sz="3600" b="1" dirty="0">
                <a:latin typeface="+mn-lt"/>
              </a:rPr>
              <a:t>Sample Certificates</a:t>
            </a:r>
          </a:p>
        </p:txBody>
      </p:sp>
      <p:pic>
        <p:nvPicPr>
          <p:cNvPr id="4" name="Picture 3">
            <a:extLst>
              <a:ext uri="{FF2B5EF4-FFF2-40B4-BE49-F238E27FC236}">
                <a16:creationId xmlns:a16="http://schemas.microsoft.com/office/drawing/2014/main" id="{446A5580-1DBE-4825-B5B7-C54324E83C5A}"/>
              </a:ext>
            </a:extLst>
          </p:cNvPr>
          <p:cNvPicPr>
            <a:picLocks noChangeAspect="1"/>
          </p:cNvPicPr>
          <p:nvPr/>
        </p:nvPicPr>
        <p:blipFill rotWithShape="1">
          <a:blip r:embed="rId2"/>
          <a:srcRect t="409" b="1449"/>
          <a:stretch/>
        </p:blipFill>
        <p:spPr>
          <a:xfrm>
            <a:off x="322343" y="1730083"/>
            <a:ext cx="2838112" cy="3962149"/>
          </a:xfrm>
          <a:prstGeom prst="rect">
            <a:avLst/>
          </a:prstGeom>
        </p:spPr>
      </p:pic>
      <p:sp>
        <p:nvSpPr>
          <p:cNvPr id="7" name="Content Placeholder 2">
            <a:extLst>
              <a:ext uri="{FF2B5EF4-FFF2-40B4-BE49-F238E27FC236}">
                <a16:creationId xmlns:a16="http://schemas.microsoft.com/office/drawing/2014/main" id="{B2A55BA7-9026-4003-A0AB-581424BEF5BC}"/>
              </a:ext>
            </a:extLst>
          </p:cNvPr>
          <p:cNvSpPr>
            <a:spLocks noGrp="1"/>
          </p:cNvSpPr>
          <p:nvPr>
            <p:ph idx="1"/>
          </p:nvPr>
        </p:nvSpPr>
        <p:spPr>
          <a:xfrm>
            <a:off x="3610704" y="1622890"/>
            <a:ext cx="4896545" cy="4896543"/>
          </a:xfrm>
        </p:spPr>
        <p:txBody>
          <a:bodyPr>
            <a:normAutofit/>
          </a:bodyPr>
          <a:lstStyle/>
          <a:p>
            <a:pPr marL="0" indent="0">
              <a:buNone/>
            </a:pPr>
            <a:r>
              <a:rPr lang="en-US" sz="2400" b="1" u="sng" dirty="0"/>
              <a:t>Follows the UK Naming Convection</a:t>
            </a:r>
          </a:p>
          <a:p>
            <a:pPr marL="0" indent="0">
              <a:buNone/>
            </a:pPr>
            <a:r>
              <a:rPr lang="en-US" sz="2400" i="1" dirty="0"/>
              <a:t>Certificate Naming Convection :</a:t>
            </a:r>
          </a:p>
          <a:p>
            <a:r>
              <a:rPr lang="en-US" sz="2400" dirty="0"/>
              <a:t>Forename followed by Last Name</a:t>
            </a:r>
          </a:p>
          <a:p>
            <a:r>
              <a:rPr lang="en-US" sz="2400" dirty="0"/>
              <a:t>Example 1: Wei Liang Tan</a:t>
            </a:r>
            <a:br>
              <a:rPr lang="en-US" sz="2400" dirty="0"/>
            </a:br>
            <a:r>
              <a:rPr lang="en-US" sz="2400" dirty="0"/>
              <a:t>Wei Liang (forename) &amp; Tan (Last name) </a:t>
            </a:r>
          </a:p>
          <a:p>
            <a:pPr marL="0" indent="0">
              <a:buNone/>
            </a:pPr>
            <a:endParaRPr lang="en-US" sz="2400" dirty="0"/>
          </a:p>
          <a:p>
            <a:pPr marL="0" indent="0">
              <a:buNone/>
            </a:pPr>
            <a:r>
              <a:rPr lang="en-US" sz="2400" i="1" dirty="0"/>
              <a:t>Transcripts Naming Convection:</a:t>
            </a:r>
          </a:p>
          <a:p>
            <a:r>
              <a:rPr lang="en-US" sz="2400" dirty="0"/>
              <a:t>Last Name, Forename</a:t>
            </a:r>
          </a:p>
          <a:p>
            <a:r>
              <a:rPr lang="en-US" sz="2400" dirty="0"/>
              <a:t>Example 1: Wei Liang Tan</a:t>
            </a:r>
            <a:br>
              <a:rPr lang="en-US" sz="2400" dirty="0"/>
            </a:br>
            <a:r>
              <a:rPr lang="en-US" sz="2400" dirty="0" err="1"/>
              <a:t>Tan</a:t>
            </a:r>
            <a:r>
              <a:rPr lang="en-US" sz="2400" dirty="0"/>
              <a:t>, Wei Liang</a:t>
            </a:r>
          </a:p>
          <a:p>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1422239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AFD8-9E3D-4713-9579-75EF8049A9D1}"/>
              </a:ext>
            </a:extLst>
          </p:cNvPr>
          <p:cNvSpPr>
            <a:spLocks noGrp="1"/>
          </p:cNvSpPr>
          <p:nvPr>
            <p:ph type="title"/>
          </p:nvPr>
        </p:nvSpPr>
        <p:spPr>
          <a:xfrm>
            <a:off x="636754" y="855911"/>
            <a:ext cx="7870495" cy="916905"/>
          </a:xfrm>
        </p:spPr>
        <p:txBody>
          <a:bodyPr vert="horz" lIns="91440" tIns="45720" rIns="91440" bIns="45720" rtlCol="0" anchor="ctr">
            <a:normAutofit/>
          </a:bodyPr>
          <a:lstStyle/>
          <a:p>
            <a:r>
              <a:rPr lang="en-SG" sz="3600" b="1" dirty="0">
                <a:latin typeface="+mn-lt"/>
              </a:rPr>
              <a:t>Sample Certificates</a:t>
            </a:r>
          </a:p>
        </p:txBody>
      </p:sp>
      <p:pic>
        <p:nvPicPr>
          <p:cNvPr id="4" name="Picture 3">
            <a:extLst>
              <a:ext uri="{FF2B5EF4-FFF2-40B4-BE49-F238E27FC236}">
                <a16:creationId xmlns:a16="http://schemas.microsoft.com/office/drawing/2014/main" id="{446A5580-1DBE-4825-B5B7-C54324E83C5A}"/>
              </a:ext>
            </a:extLst>
          </p:cNvPr>
          <p:cNvPicPr>
            <a:picLocks noChangeAspect="1"/>
          </p:cNvPicPr>
          <p:nvPr/>
        </p:nvPicPr>
        <p:blipFill rotWithShape="1">
          <a:blip r:embed="rId2"/>
          <a:srcRect t="409" b="1449"/>
          <a:stretch/>
        </p:blipFill>
        <p:spPr>
          <a:xfrm>
            <a:off x="322343" y="1730083"/>
            <a:ext cx="2838112" cy="3962149"/>
          </a:xfrm>
          <a:prstGeom prst="rect">
            <a:avLst/>
          </a:prstGeom>
        </p:spPr>
      </p:pic>
      <p:sp>
        <p:nvSpPr>
          <p:cNvPr id="7" name="Content Placeholder 2">
            <a:extLst>
              <a:ext uri="{FF2B5EF4-FFF2-40B4-BE49-F238E27FC236}">
                <a16:creationId xmlns:a16="http://schemas.microsoft.com/office/drawing/2014/main" id="{B2A55BA7-9026-4003-A0AB-581424BEF5BC}"/>
              </a:ext>
            </a:extLst>
          </p:cNvPr>
          <p:cNvSpPr>
            <a:spLocks noGrp="1"/>
          </p:cNvSpPr>
          <p:nvPr>
            <p:ph idx="1"/>
          </p:nvPr>
        </p:nvSpPr>
        <p:spPr>
          <a:xfrm>
            <a:off x="3610704" y="1622890"/>
            <a:ext cx="4896545" cy="4896543"/>
          </a:xfrm>
        </p:spPr>
        <p:txBody>
          <a:bodyPr>
            <a:normAutofit/>
          </a:bodyPr>
          <a:lstStyle/>
          <a:p>
            <a:pPr marL="0" indent="0">
              <a:buNone/>
            </a:pPr>
            <a:r>
              <a:rPr lang="en-US" sz="2400" b="1" u="sng" dirty="0"/>
              <a:t>Follows the UK Naming Convection</a:t>
            </a:r>
          </a:p>
          <a:p>
            <a:pPr marL="0" indent="0">
              <a:buNone/>
            </a:pPr>
            <a:r>
              <a:rPr lang="en-US" sz="2400" i="1" dirty="0"/>
              <a:t>Certificate Naming Convection:</a:t>
            </a:r>
          </a:p>
          <a:p>
            <a:r>
              <a:rPr lang="en-US" sz="2400" dirty="0"/>
              <a:t>Forename followed by Last Name</a:t>
            </a:r>
          </a:p>
          <a:p>
            <a:r>
              <a:rPr lang="en-US" sz="2400" dirty="0"/>
              <a:t>Example 2: Clare Andrews </a:t>
            </a:r>
            <a:br>
              <a:rPr lang="en-US" sz="2400" dirty="0"/>
            </a:br>
            <a:r>
              <a:rPr lang="en-US" sz="2400" dirty="0"/>
              <a:t>Clare (forename) &amp; Andrews (Last name)</a:t>
            </a:r>
          </a:p>
          <a:p>
            <a:endParaRPr lang="en-US" sz="2400" dirty="0"/>
          </a:p>
          <a:p>
            <a:pPr marL="0" indent="0">
              <a:buNone/>
            </a:pPr>
            <a:r>
              <a:rPr lang="en-US" sz="2400" i="1" dirty="0"/>
              <a:t>Transcripts Naming Convection:</a:t>
            </a:r>
          </a:p>
          <a:p>
            <a:r>
              <a:rPr lang="en-US" sz="2400" dirty="0"/>
              <a:t>Last Name, Forename</a:t>
            </a:r>
          </a:p>
          <a:p>
            <a:r>
              <a:rPr lang="en-US" sz="2400" dirty="0"/>
              <a:t>Example 2: Clare Andrews </a:t>
            </a:r>
            <a:br>
              <a:rPr lang="en-US" sz="2400" dirty="0"/>
            </a:br>
            <a:r>
              <a:rPr lang="en-US" sz="2400" dirty="0" err="1"/>
              <a:t>Andrews</a:t>
            </a:r>
            <a:r>
              <a:rPr lang="en-US" sz="2400" dirty="0"/>
              <a:t>, Clare</a:t>
            </a:r>
            <a:endParaRPr lang="en-US" sz="1600" dirty="0"/>
          </a:p>
          <a:p>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3572206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AFD8-9E3D-4713-9579-75EF8049A9D1}"/>
              </a:ext>
            </a:extLst>
          </p:cNvPr>
          <p:cNvSpPr>
            <a:spLocks noGrp="1"/>
          </p:cNvSpPr>
          <p:nvPr>
            <p:ph type="title"/>
          </p:nvPr>
        </p:nvSpPr>
        <p:spPr>
          <a:xfrm>
            <a:off x="636754" y="855911"/>
            <a:ext cx="7870495" cy="916905"/>
          </a:xfrm>
        </p:spPr>
        <p:txBody>
          <a:bodyPr vert="horz" lIns="91440" tIns="45720" rIns="91440" bIns="45720" rtlCol="0" anchor="ctr">
            <a:normAutofit/>
          </a:bodyPr>
          <a:lstStyle/>
          <a:p>
            <a:r>
              <a:rPr lang="en-SG" sz="3600" b="1" dirty="0">
                <a:latin typeface="+mn-lt"/>
              </a:rPr>
              <a:t>Sample Certificates</a:t>
            </a:r>
          </a:p>
        </p:txBody>
      </p:sp>
      <p:pic>
        <p:nvPicPr>
          <p:cNvPr id="4" name="Picture 3">
            <a:extLst>
              <a:ext uri="{FF2B5EF4-FFF2-40B4-BE49-F238E27FC236}">
                <a16:creationId xmlns:a16="http://schemas.microsoft.com/office/drawing/2014/main" id="{446A5580-1DBE-4825-B5B7-C54324E83C5A}"/>
              </a:ext>
            </a:extLst>
          </p:cNvPr>
          <p:cNvPicPr>
            <a:picLocks noChangeAspect="1"/>
          </p:cNvPicPr>
          <p:nvPr/>
        </p:nvPicPr>
        <p:blipFill rotWithShape="1">
          <a:blip r:embed="rId2"/>
          <a:srcRect t="409" b="1449"/>
          <a:stretch/>
        </p:blipFill>
        <p:spPr>
          <a:xfrm>
            <a:off x="322343" y="1730083"/>
            <a:ext cx="2838112" cy="3962149"/>
          </a:xfrm>
          <a:prstGeom prst="rect">
            <a:avLst/>
          </a:prstGeom>
        </p:spPr>
      </p:pic>
      <p:sp>
        <p:nvSpPr>
          <p:cNvPr id="7" name="Content Placeholder 2">
            <a:extLst>
              <a:ext uri="{FF2B5EF4-FFF2-40B4-BE49-F238E27FC236}">
                <a16:creationId xmlns:a16="http://schemas.microsoft.com/office/drawing/2014/main" id="{B2A55BA7-9026-4003-A0AB-581424BEF5BC}"/>
              </a:ext>
            </a:extLst>
          </p:cNvPr>
          <p:cNvSpPr>
            <a:spLocks noGrp="1"/>
          </p:cNvSpPr>
          <p:nvPr>
            <p:ph idx="1"/>
          </p:nvPr>
        </p:nvSpPr>
        <p:spPr>
          <a:xfrm>
            <a:off x="3610704" y="1622890"/>
            <a:ext cx="4896545" cy="4896543"/>
          </a:xfrm>
        </p:spPr>
        <p:txBody>
          <a:bodyPr>
            <a:normAutofit/>
          </a:bodyPr>
          <a:lstStyle/>
          <a:p>
            <a:pPr marL="0" indent="0">
              <a:buNone/>
            </a:pPr>
            <a:r>
              <a:rPr lang="en-US" sz="2400" b="1" u="sng" dirty="0"/>
              <a:t>Follows the UK Naming Convection</a:t>
            </a:r>
          </a:p>
          <a:p>
            <a:pPr marL="0" indent="0">
              <a:buNone/>
            </a:pPr>
            <a:r>
              <a:rPr lang="en-US" sz="2400" i="1" dirty="0"/>
              <a:t>Certificate Naming Convection:</a:t>
            </a:r>
          </a:p>
          <a:p>
            <a:r>
              <a:rPr lang="en-US" sz="2400" dirty="0"/>
              <a:t>Forename followed by Last Name</a:t>
            </a:r>
          </a:p>
          <a:p>
            <a:r>
              <a:rPr lang="en-US" sz="2400" dirty="0"/>
              <a:t>Example 3: Clare Michelle Andrews</a:t>
            </a:r>
            <a:br>
              <a:rPr lang="en-US" sz="2400" dirty="0"/>
            </a:br>
            <a:r>
              <a:rPr lang="en-US" sz="2400" dirty="0"/>
              <a:t>Clare Michelle(forename) &amp; Andrews (Last name)</a:t>
            </a:r>
          </a:p>
          <a:p>
            <a:endParaRPr lang="en-US" sz="2400" dirty="0"/>
          </a:p>
          <a:p>
            <a:pPr marL="0" indent="0">
              <a:buNone/>
            </a:pPr>
            <a:r>
              <a:rPr lang="en-US" sz="2400" i="1" dirty="0"/>
              <a:t>Transcripts Naming Convection:</a:t>
            </a:r>
          </a:p>
          <a:p>
            <a:r>
              <a:rPr lang="en-US" sz="2400" dirty="0"/>
              <a:t>Last Name, Forename</a:t>
            </a:r>
          </a:p>
          <a:p>
            <a:r>
              <a:rPr lang="en-US" sz="2400" dirty="0"/>
              <a:t>Example 3: Clare Michelle Andrews </a:t>
            </a:r>
            <a:br>
              <a:rPr lang="en-US" sz="2400" dirty="0"/>
            </a:br>
            <a:r>
              <a:rPr lang="en-US" sz="2400" dirty="0"/>
              <a:t>Andrews, Clare Michelle</a:t>
            </a:r>
            <a:endParaRPr lang="en-US" sz="1600" dirty="0"/>
          </a:p>
          <a:p>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8649476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AFD8-9E3D-4713-9579-75EF8049A9D1}"/>
              </a:ext>
            </a:extLst>
          </p:cNvPr>
          <p:cNvSpPr>
            <a:spLocks noGrp="1"/>
          </p:cNvSpPr>
          <p:nvPr>
            <p:ph type="title"/>
          </p:nvPr>
        </p:nvSpPr>
        <p:spPr>
          <a:xfrm>
            <a:off x="636754" y="855911"/>
            <a:ext cx="7870495" cy="916905"/>
          </a:xfrm>
        </p:spPr>
        <p:txBody>
          <a:bodyPr vert="horz" lIns="91440" tIns="45720" rIns="91440" bIns="45720" rtlCol="0" anchor="ctr">
            <a:normAutofit/>
          </a:bodyPr>
          <a:lstStyle/>
          <a:p>
            <a:r>
              <a:rPr lang="en-SG" sz="3600" b="1" dirty="0">
                <a:latin typeface="+mn-lt"/>
              </a:rPr>
              <a:t>Sample Certificates</a:t>
            </a:r>
          </a:p>
        </p:txBody>
      </p:sp>
      <p:pic>
        <p:nvPicPr>
          <p:cNvPr id="4" name="Picture 3">
            <a:extLst>
              <a:ext uri="{FF2B5EF4-FFF2-40B4-BE49-F238E27FC236}">
                <a16:creationId xmlns:a16="http://schemas.microsoft.com/office/drawing/2014/main" id="{446A5580-1DBE-4825-B5B7-C54324E83C5A}"/>
              </a:ext>
            </a:extLst>
          </p:cNvPr>
          <p:cNvPicPr>
            <a:picLocks noChangeAspect="1"/>
          </p:cNvPicPr>
          <p:nvPr/>
        </p:nvPicPr>
        <p:blipFill rotWithShape="1">
          <a:blip r:embed="rId2"/>
          <a:srcRect t="409" b="1449"/>
          <a:stretch/>
        </p:blipFill>
        <p:spPr>
          <a:xfrm>
            <a:off x="322343" y="1730083"/>
            <a:ext cx="2838112" cy="3962149"/>
          </a:xfrm>
          <a:prstGeom prst="rect">
            <a:avLst/>
          </a:prstGeom>
        </p:spPr>
      </p:pic>
      <p:sp>
        <p:nvSpPr>
          <p:cNvPr id="7" name="Content Placeholder 2">
            <a:extLst>
              <a:ext uri="{FF2B5EF4-FFF2-40B4-BE49-F238E27FC236}">
                <a16:creationId xmlns:a16="http://schemas.microsoft.com/office/drawing/2014/main" id="{B2A55BA7-9026-4003-A0AB-581424BEF5BC}"/>
              </a:ext>
            </a:extLst>
          </p:cNvPr>
          <p:cNvSpPr>
            <a:spLocks noGrp="1"/>
          </p:cNvSpPr>
          <p:nvPr>
            <p:ph idx="1"/>
          </p:nvPr>
        </p:nvSpPr>
        <p:spPr>
          <a:xfrm>
            <a:off x="3610704" y="1622890"/>
            <a:ext cx="4896545" cy="4896543"/>
          </a:xfrm>
        </p:spPr>
        <p:txBody>
          <a:bodyPr>
            <a:normAutofit/>
          </a:bodyPr>
          <a:lstStyle/>
          <a:p>
            <a:pPr marL="0" indent="0">
              <a:buNone/>
            </a:pPr>
            <a:r>
              <a:rPr lang="en-US" sz="2400" b="1" u="sng" dirty="0"/>
              <a:t>Follows the UK Naming Convection</a:t>
            </a:r>
          </a:p>
          <a:p>
            <a:pPr marL="0" indent="0">
              <a:buNone/>
            </a:pPr>
            <a:r>
              <a:rPr lang="en-US" sz="2400" i="1" dirty="0"/>
              <a:t>Certificate Naming Convection:</a:t>
            </a:r>
          </a:p>
          <a:p>
            <a:r>
              <a:rPr lang="en-US" sz="2400" dirty="0"/>
              <a:t>Forename followed by Last Name</a:t>
            </a:r>
          </a:p>
          <a:p>
            <a:r>
              <a:rPr lang="en-US" sz="2400" dirty="0"/>
              <a:t>Example 4: Nurul Aqilah </a:t>
            </a:r>
            <a:r>
              <a:rPr lang="en-US" sz="2400" dirty="0" err="1"/>
              <a:t>Binte</a:t>
            </a:r>
            <a:r>
              <a:rPr lang="en-US" sz="2400" dirty="0"/>
              <a:t> Sari Nurul Aqilah (forename) &amp; </a:t>
            </a:r>
            <a:r>
              <a:rPr lang="en-US" sz="2400" dirty="0" err="1"/>
              <a:t>Binte</a:t>
            </a:r>
            <a:r>
              <a:rPr lang="en-US" sz="2400" dirty="0"/>
              <a:t> Sari (Last name)</a:t>
            </a:r>
          </a:p>
          <a:p>
            <a:endParaRPr lang="en-US" sz="2400" dirty="0"/>
          </a:p>
          <a:p>
            <a:pPr marL="0" indent="0">
              <a:buNone/>
            </a:pPr>
            <a:r>
              <a:rPr lang="en-US" sz="2400" i="1" dirty="0"/>
              <a:t>Transcripts Naming Convection:</a:t>
            </a:r>
          </a:p>
          <a:p>
            <a:r>
              <a:rPr lang="en-US" sz="2400" dirty="0"/>
              <a:t>Last Name, Forename</a:t>
            </a:r>
          </a:p>
          <a:p>
            <a:r>
              <a:rPr lang="en-US" sz="2400" dirty="0"/>
              <a:t>Example 4: Nurul Aqilah </a:t>
            </a:r>
            <a:r>
              <a:rPr lang="en-US" sz="2400" dirty="0" err="1"/>
              <a:t>Binte</a:t>
            </a:r>
            <a:r>
              <a:rPr lang="en-US" sz="2400" dirty="0"/>
              <a:t> Sari</a:t>
            </a:r>
            <a:br>
              <a:rPr lang="en-US" sz="2400" dirty="0"/>
            </a:br>
            <a:r>
              <a:rPr lang="en-US" sz="2400" dirty="0" err="1"/>
              <a:t>Binte</a:t>
            </a:r>
            <a:r>
              <a:rPr lang="en-US" sz="2400" dirty="0"/>
              <a:t> Sari, Nurul Aqilah </a:t>
            </a:r>
            <a:endParaRPr lang="en-US" sz="1600" dirty="0"/>
          </a:p>
          <a:p>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4620063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AFD8-9E3D-4713-9579-75EF8049A9D1}"/>
              </a:ext>
            </a:extLst>
          </p:cNvPr>
          <p:cNvSpPr>
            <a:spLocks noGrp="1"/>
          </p:cNvSpPr>
          <p:nvPr>
            <p:ph type="title"/>
          </p:nvPr>
        </p:nvSpPr>
        <p:spPr>
          <a:xfrm>
            <a:off x="636754" y="855911"/>
            <a:ext cx="7870495" cy="916905"/>
          </a:xfrm>
        </p:spPr>
        <p:txBody>
          <a:bodyPr vert="horz" lIns="91440" tIns="45720" rIns="91440" bIns="45720" rtlCol="0" anchor="ctr">
            <a:normAutofit/>
          </a:bodyPr>
          <a:lstStyle/>
          <a:p>
            <a:r>
              <a:rPr lang="en-SG" sz="3600" b="1" dirty="0">
                <a:latin typeface="+mn-lt"/>
              </a:rPr>
              <a:t>Sample Certificates</a:t>
            </a:r>
          </a:p>
        </p:txBody>
      </p:sp>
      <p:pic>
        <p:nvPicPr>
          <p:cNvPr id="4" name="Picture 3">
            <a:extLst>
              <a:ext uri="{FF2B5EF4-FFF2-40B4-BE49-F238E27FC236}">
                <a16:creationId xmlns:a16="http://schemas.microsoft.com/office/drawing/2014/main" id="{446A5580-1DBE-4825-B5B7-C54324E83C5A}"/>
              </a:ext>
            </a:extLst>
          </p:cNvPr>
          <p:cNvPicPr>
            <a:picLocks noChangeAspect="1"/>
          </p:cNvPicPr>
          <p:nvPr/>
        </p:nvPicPr>
        <p:blipFill rotWithShape="1">
          <a:blip r:embed="rId2"/>
          <a:srcRect t="409" b="1449"/>
          <a:stretch/>
        </p:blipFill>
        <p:spPr>
          <a:xfrm>
            <a:off x="322343" y="1730083"/>
            <a:ext cx="2838112" cy="3962149"/>
          </a:xfrm>
          <a:prstGeom prst="rect">
            <a:avLst/>
          </a:prstGeom>
        </p:spPr>
      </p:pic>
      <p:sp>
        <p:nvSpPr>
          <p:cNvPr id="7" name="Content Placeholder 2">
            <a:extLst>
              <a:ext uri="{FF2B5EF4-FFF2-40B4-BE49-F238E27FC236}">
                <a16:creationId xmlns:a16="http://schemas.microsoft.com/office/drawing/2014/main" id="{B2A55BA7-9026-4003-A0AB-581424BEF5BC}"/>
              </a:ext>
            </a:extLst>
          </p:cNvPr>
          <p:cNvSpPr>
            <a:spLocks noGrp="1"/>
          </p:cNvSpPr>
          <p:nvPr>
            <p:ph idx="1"/>
          </p:nvPr>
        </p:nvSpPr>
        <p:spPr>
          <a:xfrm>
            <a:off x="3347866" y="1622890"/>
            <a:ext cx="5473793" cy="4896543"/>
          </a:xfrm>
        </p:spPr>
        <p:txBody>
          <a:bodyPr>
            <a:normAutofit/>
          </a:bodyPr>
          <a:lstStyle/>
          <a:p>
            <a:pPr marL="0" indent="0">
              <a:buNone/>
            </a:pPr>
            <a:r>
              <a:rPr lang="en-US" sz="2400" b="1" u="sng" dirty="0"/>
              <a:t>Follows the UK Naming Convection</a:t>
            </a:r>
          </a:p>
          <a:p>
            <a:pPr marL="0" indent="0">
              <a:buNone/>
            </a:pPr>
            <a:r>
              <a:rPr lang="en-US" sz="2600" i="1" dirty="0"/>
              <a:t>Certificate Naming Convection:</a:t>
            </a:r>
          </a:p>
          <a:p>
            <a:r>
              <a:rPr lang="en-US" sz="2600" dirty="0"/>
              <a:t>Forename followed by Last Name</a:t>
            </a:r>
          </a:p>
          <a:p>
            <a:r>
              <a:rPr lang="en-US" sz="2400" dirty="0"/>
              <a:t>Example 5: </a:t>
            </a:r>
            <a:r>
              <a:rPr lang="en-US" sz="2400" dirty="0" err="1"/>
              <a:t>Murugayan</a:t>
            </a:r>
            <a:r>
              <a:rPr lang="en-US" sz="2400" dirty="0"/>
              <a:t> S/O </a:t>
            </a:r>
            <a:r>
              <a:rPr lang="en-US" sz="2400" dirty="0" err="1"/>
              <a:t>Kalimuthu</a:t>
            </a:r>
            <a:r>
              <a:rPr lang="en-US" sz="2400" dirty="0"/>
              <a:t> </a:t>
            </a:r>
            <a:r>
              <a:rPr lang="en-US" sz="2400" dirty="0" err="1"/>
              <a:t>Murugayan</a:t>
            </a:r>
            <a:r>
              <a:rPr lang="en-US" sz="2400" dirty="0"/>
              <a:t> (forename) &amp; S/O </a:t>
            </a:r>
            <a:r>
              <a:rPr lang="en-US" sz="2400" dirty="0" err="1"/>
              <a:t>Kalimuthu</a:t>
            </a:r>
            <a:r>
              <a:rPr lang="en-US" sz="2400" dirty="0"/>
              <a:t> (Last name)</a:t>
            </a:r>
          </a:p>
          <a:p>
            <a:endParaRPr lang="en-US" sz="2400" dirty="0"/>
          </a:p>
          <a:p>
            <a:pPr marL="0" indent="0">
              <a:buNone/>
            </a:pPr>
            <a:r>
              <a:rPr lang="en-US" sz="2400" i="1" dirty="0"/>
              <a:t>Transcripts Naming Convection:</a:t>
            </a:r>
          </a:p>
          <a:p>
            <a:r>
              <a:rPr lang="en-US" sz="2400" dirty="0"/>
              <a:t>Last Name, Forename</a:t>
            </a:r>
          </a:p>
          <a:p>
            <a:r>
              <a:rPr lang="en-US" sz="2400" dirty="0"/>
              <a:t>Example 5: </a:t>
            </a:r>
            <a:r>
              <a:rPr lang="en-US" sz="2400" dirty="0" err="1"/>
              <a:t>Murugayan</a:t>
            </a:r>
            <a:r>
              <a:rPr lang="en-US" sz="2400" dirty="0"/>
              <a:t> S/O </a:t>
            </a:r>
            <a:r>
              <a:rPr lang="en-US" sz="2400" dirty="0" err="1"/>
              <a:t>Kalimuthu</a:t>
            </a:r>
            <a:br>
              <a:rPr lang="en-US" sz="2400" dirty="0"/>
            </a:br>
            <a:r>
              <a:rPr lang="en-US" sz="2400" dirty="0"/>
              <a:t>S/O </a:t>
            </a:r>
            <a:r>
              <a:rPr lang="en-US" sz="2400" dirty="0" err="1"/>
              <a:t>Kalimuthu</a:t>
            </a:r>
            <a:r>
              <a:rPr lang="en-US" sz="2400" dirty="0"/>
              <a:t>, </a:t>
            </a:r>
            <a:r>
              <a:rPr lang="en-US" sz="2400" dirty="0" err="1"/>
              <a:t>Murugayan</a:t>
            </a:r>
            <a:endParaRPr lang="en-US" sz="1600" dirty="0"/>
          </a:p>
          <a:p>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6137795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E81F-9B3C-4E4F-8CA2-8C9C86B940FC}"/>
              </a:ext>
            </a:extLst>
          </p:cNvPr>
          <p:cNvSpPr>
            <a:spLocks noGrp="1"/>
          </p:cNvSpPr>
          <p:nvPr>
            <p:ph type="title"/>
          </p:nvPr>
        </p:nvSpPr>
        <p:spPr>
          <a:xfrm>
            <a:off x="628650" y="591269"/>
            <a:ext cx="7886700" cy="1325563"/>
          </a:xfrm>
        </p:spPr>
        <p:txBody>
          <a:bodyPr vert="horz" lIns="91440" tIns="45720" rIns="91440" bIns="45720" rtlCol="0" anchor="ctr">
            <a:normAutofit/>
          </a:bodyPr>
          <a:lstStyle/>
          <a:p>
            <a:r>
              <a:rPr lang="en-US" sz="3600" b="1" dirty="0">
                <a:latin typeface="+mn-lt"/>
              </a:rPr>
              <a:t>Sample Transcript </a:t>
            </a:r>
          </a:p>
        </p:txBody>
      </p:sp>
      <p:sp>
        <p:nvSpPr>
          <p:cNvPr id="3" name="Content Placeholder 2">
            <a:extLst>
              <a:ext uri="{FF2B5EF4-FFF2-40B4-BE49-F238E27FC236}">
                <a16:creationId xmlns:a16="http://schemas.microsoft.com/office/drawing/2014/main" id="{C8645AA6-9AC1-4BDD-BF09-A05123A0DF04}"/>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23880147-A038-404F-BD80-0CB65D02FC9C}"/>
              </a:ext>
            </a:extLst>
          </p:cNvPr>
          <p:cNvPicPr>
            <a:picLocks noChangeAspect="1"/>
          </p:cNvPicPr>
          <p:nvPr/>
        </p:nvPicPr>
        <p:blipFill>
          <a:blip r:embed="rId2"/>
          <a:stretch>
            <a:fillRect/>
          </a:stretch>
        </p:blipFill>
        <p:spPr>
          <a:xfrm>
            <a:off x="142019" y="1825625"/>
            <a:ext cx="8859961" cy="4810068"/>
          </a:xfrm>
          <a:prstGeom prst="rect">
            <a:avLst/>
          </a:prstGeom>
          <a:ln>
            <a:solidFill>
              <a:schemeClr val="tx1"/>
            </a:solidFill>
          </a:ln>
        </p:spPr>
      </p:pic>
    </p:spTree>
    <p:extLst>
      <p:ext uri="{BB962C8B-B14F-4D97-AF65-F5344CB8AC3E}">
        <p14:creationId xmlns:p14="http://schemas.microsoft.com/office/powerpoint/2010/main" val="32217538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F133-034A-4E07-AD22-075A6DF60371}"/>
              </a:ext>
            </a:extLst>
          </p:cNvPr>
          <p:cNvSpPr>
            <a:spLocks noGrp="1"/>
          </p:cNvSpPr>
          <p:nvPr>
            <p:ph type="title"/>
          </p:nvPr>
        </p:nvSpPr>
        <p:spPr>
          <a:xfrm>
            <a:off x="440084" y="764706"/>
            <a:ext cx="8524403" cy="1460499"/>
          </a:xfrm>
        </p:spPr>
        <p:txBody>
          <a:bodyPr>
            <a:noAutofit/>
          </a:bodyPr>
          <a:lstStyle/>
          <a:p>
            <a:r>
              <a:rPr lang="en-SG" sz="3600" b="1" dirty="0">
                <a:latin typeface="+mn-lt"/>
              </a:rPr>
              <a:t>Welcome to Aventis School of Management</a:t>
            </a:r>
          </a:p>
        </p:txBody>
      </p:sp>
      <p:sp>
        <p:nvSpPr>
          <p:cNvPr id="3" name="Content Placeholder 2">
            <a:extLst>
              <a:ext uri="{FF2B5EF4-FFF2-40B4-BE49-F238E27FC236}">
                <a16:creationId xmlns:a16="http://schemas.microsoft.com/office/drawing/2014/main" id="{6A19CB76-C193-4D59-98F6-F4C32AF73AA9}"/>
              </a:ext>
            </a:extLst>
          </p:cNvPr>
          <p:cNvSpPr>
            <a:spLocks noGrp="1"/>
          </p:cNvSpPr>
          <p:nvPr>
            <p:ph idx="1"/>
          </p:nvPr>
        </p:nvSpPr>
        <p:spPr>
          <a:xfrm>
            <a:off x="628650" y="2060848"/>
            <a:ext cx="7886700" cy="4351338"/>
          </a:xfrm>
        </p:spPr>
        <p:txBody>
          <a:bodyPr>
            <a:normAutofit/>
          </a:bodyPr>
          <a:lstStyle/>
          <a:p>
            <a:pPr marL="0" indent="0">
              <a:buNone/>
            </a:pPr>
            <a:r>
              <a:rPr lang="en-SG" b="1" u="sng" dirty="0"/>
              <a:t>Our Vision</a:t>
            </a:r>
            <a:endParaRPr lang="en-SG" dirty="0"/>
          </a:p>
          <a:p>
            <a:pPr marL="0" indent="0">
              <a:buNone/>
            </a:pPr>
            <a:r>
              <a:rPr lang="en-SG" sz="2400" dirty="0"/>
              <a:t>We aim to be the leading provider of quality education in Singapore</a:t>
            </a:r>
          </a:p>
          <a:p>
            <a:endParaRPr lang="en-SG" sz="2400" dirty="0"/>
          </a:p>
          <a:p>
            <a:pPr marL="0" indent="0">
              <a:buNone/>
            </a:pPr>
            <a:r>
              <a:rPr lang="en-SG" sz="2400" b="1" u="sng" dirty="0"/>
              <a:t>Our Mission </a:t>
            </a:r>
            <a:r>
              <a:rPr lang="en-SG" sz="2400" b="1" dirty="0"/>
              <a:t>	</a:t>
            </a:r>
            <a:endParaRPr lang="en-SG" sz="2400" dirty="0"/>
          </a:p>
          <a:p>
            <a:pPr marL="0" indent="0">
              <a:buNone/>
            </a:pPr>
            <a:r>
              <a:rPr lang="en-SG" sz="2400" dirty="0"/>
              <a:t>We recognize the significance of human capital development and are committed to uphold the quality of teaching, learning and service to all our students</a:t>
            </a:r>
          </a:p>
        </p:txBody>
      </p:sp>
    </p:spTree>
    <p:extLst>
      <p:ext uri="{BB962C8B-B14F-4D97-AF65-F5344CB8AC3E}">
        <p14:creationId xmlns:p14="http://schemas.microsoft.com/office/powerpoint/2010/main" val="35407991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57200" y="836712"/>
            <a:ext cx="8229600" cy="850106"/>
          </a:xfrm>
        </p:spPr>
        <p:txBody>
          <a:bodyPr vert="horz" lIns="91440" tIns="45720" rIns="91440" bIns="45720" rtlCol="0" anchor="ctr">
            <a:normAutofit/>
          </a:bodyPr>
          <a:lstStyle/>
          <a:p>
            <a:r>
              <a:rPr lang="en-SG" sz="3600" b="1" dirty="0">
                <a:latin typeface="+mn-lt"/>
              </a:rPr>
              <a:t>School Fees</a:t>
            </a:r>
          </a:p>
        </p:txBody>
      </p:sp>
      <p:sp>
        <p:nvSpPr>
          <p:cNvPr id="8" name="Content Placeholder 2">
            <a:extLst>
              <a:ext uri="{FF2B5EF4-FFF2-40B4-BE49-F238E27FC236}">
                <a16:creationId xmlns:a16="http://schemas.microsoft.com/office/drawing/2014/main" id="{CF7BC2FA-1166-46B5-9AC5-54F8FC93763D}"/>
              </a:ext>
            </a:extLst>
          </p:cNvPr>
          <p:cNvSpPr txBox="1">
            <a:spLocks/>
          </p:cNvSpPr>
          <p:nvPr/>
        </p:nvSpPr>
        <p:spPr>
          <a:xfrm>
            <a:off x="391344" y="1826730"/>
            <a:ext cx="8361312" cy="4626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SG" sz="2000" dirty="0"/>
              <a:t>Please refer to your Student-PEI contract on your school fees</a:t>
            </a:r>
            <a:endParaRPr lang="en-SG" sz="2000" kern="0" dirty="0"/>
          </a:p>
          <a:p>
            <a:r>
              <a:rPr lang="en-SG" sz="2000" kern="0" dirty="0"/>
              <a:t>Payment modes:</a:t>
            </a:r>
          </a:p>
          <a:p>
            <a:pPr lvl="1" fontAlgn="base">
              <a:spcAft>
                <a:spcPct val="0"/>
              </a:spcAft>
              <a:buFont typeface="Wingdings" pitchFamily="2" charset="2"/>
              <a:buChar char="§"/>
            </a:pPr>
            <a:r>
              <a:rPr lang="en-SG" sz="2000" kern="0" dirty="0" err="1"/>
              <a:t>iBanking</a:t>
            </a:r>
            <a:r>
              <a:rPr lang="en-SG" sz="2000" kern="0" dirty="0"/>
              <a:t>/Mobile Banking (provide screenshot)</a:t>
            </a:r>
          </a:p>
          <a:p>
            <a:pPr lvl="1" fontAlgn="base">
              <a:spcAft>
                <a:spcPct val="0"/>
              </a:spcAft>
              <a:buClr>
                <a:schemeClr val="tx1"/>
              </a:buClr>
              <a:buFont typeface="Wingdings" pitchFamily="2" charset="2"/>
              <a:buChar char="§"/>
            </a:pPr>
            <a:r>
              <a:rPr lang="en-SG" sz="2000" kern="0" dirty="0"/>
              <a:t>Cheque made payable to “</a:t>
            </a:r>
            <a:r>
              <a:rPr lang="en-SG" sz="2000" b="1" kern="0" dirty="0"/>
              <a:t>Aventis School of Management Pte Ltd</a:t>
            </a:r>
            <a:r>
              <a:rPr lang="en-SG" sz="2000" kern="0" dirty="0"/>
              <a:t>”</a:t>
            </a:r>
          </a:p>
          <a:p>
            <a:pPr lvl="1" fontAlgn="base">
              <a:spcAft>
                <a:spcPct val="0"/>
              </a:spcAft>
              <a:buClr>
                <a:schemeClr val="tx1"/>
              </a:buClr>
              <a:buFont typeface="Wingdings" pitchFamily="2" charset="2"/>
              <a:buChar char="§"/>
            </a:pPr>
            <a:r>
              <a:rPr lang="en-SG" sz="2000" kern="0" dirty="0"/>
              <a:t>Cash payment to Aventis full-time staff</a:t>
            </a:r>
          </a:p>
          <a:p>
            <a:pPr lvl="1" fontAlgn="base">
              <a:spcAft>
                <a:spcPct val="0"/>
              </a:spcAft>
              <a:buClr>
                <a:schemeClr val="tx1"/>
              </a:buClr>
              <a:buFont typeface="Wingdings" pitchFamily="2" charset="2"/>
              <a:buChar char="§"/>
            </a:pPr>
            <a:r>
              <a:rPr lang="en-SG" sz="2000" kern="0" dirty="0"/>
              <a:t>Telegraphic Transfer</a:t>
            </a:r>
          </a:p>
          <a:p>
            <a:pPr lvl="1" fontAlgn="base">
              <a:spcAft>
                <a:spcPct val="0"/>
              </a:spcAft>
              <a:buClr>
                <a:schemeClr val="tx1"/>
              </a:buClr>
              <a:buFont typeface="Wingdings" pitchFamily="2" charset="2"/>
              <a:buChar char="§"/>
            </a:pPr>
            <a:r>
              <a:rPr lang="en-SG" sz="2000" dirty="0"/>
              <a:t>NETS (3% admin fee applies)</a:t>
            </a:r>
          </a:p>
          <a:p>
            <a:r>
              <a:rPr lang="en-SG" sz="2000" dirty="0"/>
              <a:t>Please email a screenshot of the successful bank transfer email to </a:t>
            </a:r>
            <a:r>
              <a:rPr lang="en-SG" sz="2000" dirty="0">
                <a:hlinkClick r:id="rId2"/>
              </a:rPr>
              <a:t>studentservices@aventisglobal.edu.sg</a:t>
            </a:r>
            <a:r>
              <a:rPr lang="en-SG" sz="2000" dirty="0"/>
              <a:t>. An official receipt will be emailed to you upon verification of your payment. </a:t>
            </a:r>
          </a:p>
          <a:p>
            <a:r>
              <a:rPr lang="en-SG" sz="2000" dirty="0"/>
              <a:t>Payment reminders will be sent to students 2 weeks before due date. Any LATE payments will incur 5% penalty. </a:t>
            </a:r>
          </a:p>
        </p:txBody>
      </p:sp>
    </p:spTree>
    <p:extLst>
      <p:ext uri="{BB962C8B-B14F-4D97-AF65-F5344CB8AC3E}">
        <p14:creationId xmlns:p14="http://schemas.microsoft.com/office/powerpoint/2010/main" val="30370035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77" y="1908333"/>
            <a:ext cx="7434535" cy="827087"/>
          </a:xfrm>
        </p:spPr>
        <p:txBody>
          <a:bodyPr/>
          <a:lstStyle/>
          <a:p>
            <a:r>
              <a:rPr lang="en-SG" sz="2400" dirty="0"/>
              <a:t>Payment of fees should be made in Singapore dollars to following:</a:t>
            </a:r>
          </a:p>
          <a:p>
            <a:pPr marL="0" indent="0">
              <a:buNone/>
            </a:pPr>
            <a:endParaRPr lang="en-SG" sz="2400" dirty="0">
              <a:latin typeface="Baskerville Old Face" panose="02020602080505020303" pitchFamily="18" charset="0"/>
            </a:endParaRPr>
          </a:p>
          <a:p>
            <a:pPr lvl="1"/>
            <a:endParaRPr lang="en-SG" dirty="0"/>
          </a:p>
          <a:p>
            <a:pPr lvl="1"/>
            <a:endParaRPr lang="en-SG" dirty="0"/>
          </a:p>
          <a:p>
            <a:endParaRPr lang="en-SG" sz="2400" dirty="0"/>
          </a:p>
        </p:txBody>
      </p:sp>
      <p:graphicFrame>
        <p:nvGraphicFramePr>
          <p:cNvPr id="7" name="Table 6">
            <a:extLst>
              <a:ext uri="{FF2B5EF4-FFF2-40B4-BE49-F238E27FC236}">
                <a16:creationId xmlns:a16="http://schemas.microsoft.com/office/drawing/2014/main" id="{0E30715B-6E16-4551-8A48-972A7D3DE577}"/>
              </a:ext>
            </a:extLst>
          </p:cNvPr>
          <p:cNvGraphicFramePr>
            <a:graphicFrameLocks noGrp="1"/>
          </p:cNvGraphicFramePr>
          <p:nvPr>
            <p:extLst>
              <p:ext uri="{D42A27DB-BD31-4B8C-83A1-F6EECF244321}">
                <p14:modId xmlns:p14="http://schemas.microsoft.com/office/powerpoint/2010/main" val="3240587085"/>
              </p:ext>
            </p:extLst>
          </p:nvPr>
        </p:nvGraphicFramePr>
        <p:xfrm>
          <a:off x="854734" y="2756204"/>
          <a:ext cx="7434535" cy="2732758"/>
        </p:xfrm>
        <a:graphic>
          <a:graphicData uri="http://schemas.openxmlformats.org/drawingml/2006/table">
            <a:tbl>
              <a:tblPr firstRow="1" firstCol="1" bandRow="1">
                <a:tableStyleId>{5C22544A-7EE6-4342-B048-85BDC9FD1C3A}</a:tableStyleId>
              </a:tblPr>
              <a:tblGrid>
                <a:gridCol w="1831427">
                  <a:extLst>
                    <a:ext uri="{9D8B030D-6E8A-4147-A177-3AD203B41FA5}">
                      <a16:colId xmlns:a16="http://schemas.microsoft.com/office/drawing/2014/main" val="2767528444"/>
                    </a:ext>
                  </a:extLst>
                </a:gridCol>
                <a:gridCol w="5603108">
                  <a:extLst>
                    <a:ext uri="{9D8B030D-6E8A-4147-A177-3AD203B41FA5}">
                      <a16:colId xmlns:a16="http://schemas.microsoft.com/office/drawing/2014/main" val="1993075866"/>
                    </a:ext>
                  </a:extLst>
                </a:gridCol>
              </a:tblGrid>
              <a:tr h="382692">
                <a:tc>
                  <a:txBody>
                    <a:bodyPr/>
                    <a:lstStyle/>
                    <a:p>
                      <a:pPr algn="just">
                        <a:lnSpc>
                          <a:spcPct val="150000"/>
                        </a:lnSpc>
                        <a:spcAft>
                          <a:spcPts val="0"/>
                        </a:spcAft>
                      </a:pPr>
                      <a:r>
                        <a:rPr lang="en-SG" sz="1600">
                          <a:effectLst/>
                        </a:rPr>
                        <a:t>Account Name</a:t>
                      </a:r>
                      <a:endParaRPr lang="en-SG"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SG" sz="1600" dirty="0">
                          <a:effectLst/>
                        </a:rPr>
                        <a:t>Aventis School of Management Pte Ltd</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238976"/>
                  </a:ext>
                </a:extLst>
              </a:tr>
              <a:tr h="382692">
                <a:tc>
                  <a:txBody>
                    <a:bodyPr/>
                    <a:lstStyle/>
                    <a:p>
                      <a:pPr algn="just">
                        <a:lnSpc>
                          <a:spcPct val="150000"/>
                        </a:lnSpc>
                        <a:spcAft>
                          <a:spcPts val="0"/>
                        </a:spcAft>
                      </a:pPr>
                      <a:r>
                        <a:rPr lang="en-SG" sz="1600" dirty="0">
                          <a:effectLst/>
                        </a:rPr>
                        <a:t>Account No.</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SG" sz="1600" dirty="0">
                          <a:effectLst/>
                        </a:rPr>
                        <a:t>100-901272-2 (DBS Current Account)</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3807812"/>
                  </a:ext>
                </a:extLst>
              </a:tr>
              <a:tr h="382692">
                <a:tc>
                  <a:txBody>
                    <a:bodyPr/>
                    <a:lstStyle/>
                    <a:p>
                      <a:pPr algn="just">
                        <a:lnSpc>
                          <a:spcPct val="150000"/>
                        </a:lnSpc>
                        <a:spcAft>
                          <a:spcPts val="0"/>
                        </a:spcAft>
                      </a:pPr>
                      <a:r>
                        <a:rPr lang="en-SG" sz="1600">
                          <a:effectLst/>
                        </a:rPr>
                        <a:t>Bank Code</a:t>
                      </a:r>
                      <a:endParaRPr lang="en-SG"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SG" sz="1600" dirty="0">
                          <a:effectLst/>
                        </a:rPr>
                        <a:t>7171</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1011041"/>
                  </a:ext>
                </a:extLst>
              </a:tr>
              <a:tr h="382692">
                <a:tc>
                  <a:txBody>
                    <a:bodyPr/>
                    <a:lstStyle/>
                    <a:p>
                      <a:pPr algn="just">
                        <a:lnSpc>
                          <a:spcPct val="150000"/>
                        </a:lnSpc>
                        <a:spcAft>
                          <a:spcPts val="0"/>
                        </a:spcAft>
                      </a:pPr>
                      <a:r>
                        <a:rPr lang="en-SG" sz="1600">
                          <a:effectLst/>
                        </a:rPr>
                        <a:t>Branch Code</a:t>
                      </a:r>
                      <a:endParaRPr lang="en-SG"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SG" sz="1600" dirty="0">
                          <a:effectLst/>
                        </a:rPr>
                        <a:t>100</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442459"/>
                  </a:ext>
                </a:extLst>
              </a:tr>
              <a:tr h="382692">
                <a:tc>
                  <a:txBody>
                    <a:bodyPr/>
                    <a:lstStyle/>
                    <a:p>
                      <a:pPr algn="just">
                        <a:lnSpc>
                          <a:spcPct val="150000"/>
                        </a:lnSpc>
                        <a:spcAft>
                          <a:spcPts val="0"/>
                        </a:spcAft>
                      </a:pPr>
                      <a:r>
                        <a:rPr lang="en-SG" sz="1600">
                          <a:effectLst/>
                        </a:rPr>
                        <a:t>SWIFT Code</a:t>
                      </a:r>
                      <a:endParaRPr lang="en-SG"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SG" sz="1600" dirty="0">
                          <a:effectLst/>
                        </a:rPr>
                        <a:t>DBSSSGSG</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6860519"/>
                  </a:ext>
                </a:extLst>
              </a:tr>
              <a:tr h="819298">
                <a:tc>
                  <a:txBody>
                    <a:bodyPr/>
                    <a:lstStyle/>
                    <a:p>
                      <a:pPr algn="just">
                        <a:lnSpc>
                          <a:spcPct val="150000"/>
                        </a:lnSpc>
                        <a:spcAft>
                          <a:spcPts val="0"/>
                        </a:spcAft>
                      </a:pPr>
                      <a:r>
                        <a:rPr lang="en-SG" sz="1600" dirty="0">
                          <a:effectLst/>
                        </a:rPr>
                        <a:t>Bank Address</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SG" sz="1600" dirty="0">
                          <a:effectLst/>
                        </a:rPr>
                        <a:t>12 Marina Boulevard, Marina Bay Financial Centre Tower 3, Level 3, 018982</a:t>
                      </a:r>
                      <a:endParaRPr lang="en-SG"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992998"/>
                  </a:ext>
                </a:extLst>
              </a:tr>
            </a:tbl>
          </a:graphicData>
        </a:graphic>
      </p:graphicFrame>
      <p:sp>
        <p:nvSpPr>
          <p:cNvPr id="9" name="Title 6">
            <a:extLst>
              <a:ext uri="{FF2B5EF4-FFF2-40B4-BE49-F238E27FC236}">
                <a16:creationId xmlns:a16="http://schemas.microsoft.com/office/drawing/2014/main" id="{7CD58C7D-46B9-4E35-9E70-8A18FFD73DE0}"/>
              </a:ext>
            </a:extLst>
          </p:cNvPr>
          <p:cNvSpPr>
            <a:spLocks noGrp="1"/>
          </p:cNvSpPr>
          <p:nvPr>
            <p:ph type="title"/>
          </p:nvPr>
        </p:nvSpPr>
        <p:spPr>
          <a:xfrm>
            <a:off x="457200" y="836712"/>
            <a:ext cx="8229600" cy="850106"/>
          </a:xfrm>
        </p:spPr>
        <p:txBody>
          <a:bodyPr vert="horz" lIns="91440" tIns="45720" rIns="91440" bIns="45720" rtlCol="0" anchor="ctr">
            <a:normAutofit/>
          </a:bodyPr>
          <a:lstStyle/>
          <a:p>
            <a:r>
              <a:rPr lang="en-SG" sz="3600" b="1" dirty="0">
                <a:latin typeface="+mn-lt"/>
              </a:rPr>
              <a:t>School Fees</a:t>
            </a:r>
          </a:p>
        </p:txBody>
      </p:sp>
    </p:spTree>
    <p:extLst>
      <p:ext uri="{BB962C8B-B14F-4D97-AF65-F5344CB8AC3E}">
        <p14:creationId xmlns:p14="http://schemas.microsoft.com/office/powerpoint/2010/main" val="23559874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628650" y="591269"/>
            <a:ext cx="7886700" cy="1325563"/>
          </a:xfrm>
        </p:spPr>
        <p:txBody>
          <a:bodyPr vert="horz" lIns="91440" tIns="45720" rIns="91440" bIns="45720" rtlCol="0" anchor="ctr">
            <a:normAutofit/>
          </a:bodyPr>
          <a:lstStyle/>
          <a:p>
            <a:r>
              <a:rPr lang="en-SG" sz="3600" b="1" dirty="0">
                <a:latin typeface="+mn-lt"/>
              </a:rPr>
              <a:t>Leave Application </a:t>
            </a:r>
          </a:p>
        </p:txBody>
      </p:sp>
      <p:sp>
        <p:nvSpPr>
          <p:cNvPr id="3" name="Content Placeholder 2"/>
          <p:cNvSpPr>
            <a:spLocks noGrp="1"/>
          </p:cNvSpPr>
          <p:nvPr>
            <p:ph idx="1"/>
          </p:nvPr>
        </p:nvSpPr>
        <p:spPr>
          <a:xfrm>
            <a:off x="377825" y="1556446"/>
            <a:ext cx="8370888" cy="1454220"/>
          </a:xfrm>
        </p:spPr>
        <p:txBody>
          <a:bodyPr/>
          <a:lstStyle/>
          <a:p>
            <a:pPr marL="0" indent="0">
              <a:buNone/>
            </a:pPr>
            <a:endParaRPr lang="en-SG" dirty="0">
              <a:latin typeface="Baskerville Old Face" panose="02020602080505020303" pitchFamily="18" charset="0"/>
            </a:endParaRPr>
          </a:p>
          <a:p>
            <a:pPr lvl="1"/>
            <a:endParaRPr lang="en-SG" sz="2800" dirty="0"/>
          </a:p>
          <a:p>
            <a:pPr lvl="1"/>
            <a:endParaRPr lang="en-SG" sz="2800" dirty="0"/>
          </a:p>
          <a:p>
            <a:endParaRPr lang="en-SG" dirty="0"/>
          </a:p>
        </p:txBody>
      </p:sp>
      <p:sp>
        <p:nvSpPr>
          <p:cNvPr id="6" name="Rectangle 5"/>
          <p:cNvSpPr/>
          <p:nvPr/>
        </p:nvSpPr>
        <p:spPr>
          <a:xfrm>
            <a:off x="522462" y="1687228"/>
            <a:ext cx="8064896" cy="1631216"/>
          </a:xfrm>
          <a:prstGeom prst="rect">
            <a:avLst/>
          </a:prstGeom>
        </p:spPr>
        <p:txBody>
          <a:bodyPr wrap="square">
            <a:spAutoFit/>
          </a:bodyPr>
          <a:lstStyle/>
          <a:p>
            <a:pPr marL="342900" indent="-342900">
              <a:buFont typeface="Wingdings" panose="05000000000000000000" pitchFamily="2" charset="2"/>
              <a:buChar char="§"/>
            </a:pPr>
            <a:r>
              <a:rPr lang="en-US" sz="2000" dirty="0"/>
              <a:t>Student must submit Leave Application Form and supporting document to the student service at </a:t>
            </a:r>
            <a:r>
              <a:rPr lang="en-US" sz="2000" dirty="0">
                <a:hlinkClick r:id="rId2"/>
              </a:rPr>
              <a:t>studentservices@aventisglobal.edu.sg</a:t>
            </a:r>
            <a:r>
              <a:rPr lang="en-US" sz="2000" dirty="0"/>
              <a:t> at least 5 days before the class date or latest within 3 days after the class date. </a:t>
            </a:r>
          </a:p>
          <a:p>
            <a:endParaRPr lang="en-US" sz="2000" dirty="0"/>
          </a:p>
          <a:p>
            <a:pPr marL="342900" indent="-342900">
              <a:buFont typeface="Wingdings" panose="05000000000000000000" pitchFamily="2" charset="2"/>
              <a:buChar char="§"/>
            </a:pPr>
            <a:r>
              <a:rPr lang="en-SG" sz="2000" dirty="0"/>
              <a:t>Following are the valid grounds for leave application approval:</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4276887417"/>
              </p:ext>
            </p:extLst>
          </p:nvPr>
        </p:nvGraphicFramePr>
        <p:xfrm>
          <a:off x="986150" y="3449225"/>
          <a:ext cx="7137523" cy="1852333"/>
        </p:xfrm>
        <a:graphic>
          <a:graphicData uri="http://schemas.openxmlformats.org/drawingml/2006/table">
            <a:tbl>
              <a:tblPr firstRow="1" bandRow="1">
                <a:tableStyleId>{5C22544A-7EE6-4342-B048-85BDC9FD1C3A}</a:tableStyleId>
              </a:tblPr>
              <a:tblGrid>
                <a:gridCol w="3657860">
                  <a:extLst>
                    <a:ext uri="{9D8B030D-6E8A-4147-A177-3AD203B41FA5}">
                      <a16:colId xmlns:a16="http://schemas.microsoft.com/office/drawing/2014/main" val="2044362227"/>
                    </a:ext>
                  </a:extLst>
                </a:gridCol>
                <a:gridCol w="3479663">
                  <a:extLst>
                    <a:ext uri="{9D8B030D-6E8A-4147-A177-3AD203B41FA5}">
                      <a16:colId xmlns:a16="http://schemas.microsoft.com/office/drawing/2014/main" val="2747653880"/>
                    </a:ext>
                  </a:extLst>
                </a:gridCol>
              </a:tblGrid>
              <a:tr h="529238">
                <a:tc>
                  <a:txBody>
                    <a:bodyPr/>
                    <a:lstStyle/>
                    <a:p>
                      <a:pPr algn="ctr">
                        <a:spcAft>
                          <a:spcPts val="0"/>
                        </a:spcAft>
                      </a:pPr>
                      <a:r>
                        <a:rPr lang="en-SG" sz="1600" dirty="0">
                          <a:effectLst/>
                        </a:rPr>
                        <a:t>Reasons</a:t>
                      </a:r>
                      <a:endParaRPr lang="en-US" sz="1600" dirty="0">
                        <a:effectLst/>
                        <a:latin typeface="+mn-lt"/>
                        <a:cs typeface="Times New Roman" panose="02020603050405020304" pitchFamily="18" charset="0"/>
                      </a:endParaRPr>
                    </a:p>
                  </a:txBody>
                  <a:tcPr marL="68580" marR="68580" marT="0" marB="0"/>
                </a:tc>
                <a:tc>
                  <a:txBody>
                    <a:bodyPr/>
                    <a:lstStyle/>
                    <a:p>
                      <a:pPr algn="ctr">
                        <a:spcAft>
                          <a:spcPts val="0"/>
                        </a:spcAft>
                      </a:pPr>
                      <a:r>
                        <a:rPr lang="en-SG" sz="1600" dirty="0">
                          <a:effectLst/>
                        </a:rPr>
                        <a:t>Supporting Documents </a:t>
                      </a:r>
                    </a:p>
                    <a:p>
                      <a:pPr algn="ctr">
                        <a:spcAft>
                          <a:spcPts val="0"/>
                        </a:spcAft>
                      </a:pPr>
                      <a:r>
                        <a:rPr lang="en-SG" sz="1600" dirty="0">
                          <a:effectLst/>
                        </a:rPr>
                        <a:t>(in English Language)</a:t>
                      </a:r>
                      <a:endParaRPr lang="en-US" sz="16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436528162"/>
                  </a:ext>
                </a:extLst>
              </a:tr>
              <a:tr h="529238">
                <a:tc>
                  <a:txBody>
                    <a:bodyPr/>
                    <a:lstStyle/>
                    <a:p>
                      <a:pPr algn="l">
                        <a:spcAft>
                          <a:spcPts val="0"/>
                        </a:spcAft>
                      </a:pPr>
                      <a:r>
                        <a:rPr lang="en-SG" sz="1600" dirty="0">
                          <a:effectLst/>
                        </a:rPr>
                        <a:t>Compassionate Leave for Immediate family members</a:t>
                      </a:r>
                      <a:endParaRPr lang="en-US" sz="1600" dirty="0">
                        <a:effectLst/>
                        <a:latin typeface="+mn-lt"/>
                        <a:cs typeface="Times New Roman" panose="02020603050405020304" pitchFamily="18" charset="0"/>
                      </a:endParaRPr>
                    </a:p>
                  </a:txBody>
                  <a:tcPr marL="68580" marR="68580" marT="0" marB="0"/>
                </a:tc>
                <a:tc>
                  <a:txBody>
                    <a:bodyPr/>
                    <a:lstStyle/>
                    <a:p>
                      <a:pPr algn="ctr">
                        <a:spcAft>
                          <a:spcPts val="0"/>
                        </a:spcAft>
                      </a:pPr>
                      <a:r>
                        <a:rPr lang="en-SG" sz="1600" dirty="0">
                          <a:effectLst/>
                        </a:rPr>
                        <a:t>Death Certificate</a:t>
                      </a:r>
                      <a:endParaRPr lang="en-US" sz="16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441294216"/>
                  </a:ext>
                </a:extLst>
              </a:tr>
              <a:tr h="264619">
                <a:tc>
                  <a:txBody>
                    <a:bodyPr/>
                    <a:lstStyle/>
                    <a:p>
                      <a:pPr algn="l">
                        <a:spcAft>
                          <a:spcPts val="0"/>
                        </a:spcAft>
                      </a:pPr>
                      <a:r>
                        <a:rPr lang="en-SG" sz="1600" dirty="0">
                          <a:effectLst/>
                        </a:rPr>
                        <a:t>Medical Leave</a:t>
                      </a:r>
                      <a:endParaRPr lang="en-US" sz="1600" dirty="0">
                        <a:effectLst/>
                        <a:latin typeface="+mn-lt"/>
                        <a:cs typeface="Times New Roman" panose="02020603050405020304" pitchFamily="18" charset="0"/>
                      </a:endParaRPr>
                    </a:p>
                  </a:txBody>
                  <a:tcPr marL="68580" marR="68580" marT="0" marB="0"/>
                </a:tc>
                <a:tc>
                  <a:txBody>
                    <a:bodyPr/>
                    <a:lstStyle/>
                    <a:p>
                      <a:pPr algn="ctr">
                        <a:spcAft>
                          <a:spcPts val="0"/>
                        </a:spcAft>
                      </a:pPr>
                      <a:r>
                        <a:rPr lang="en-SG" sz="1600" dirty="0">
                          <a:effectLst/>
                        </a:rPr>
                        <a:t>Medical Certificate</a:t>
                      </a:r>
                      <a:endParaRPr lang="en-US" sz="16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2970991872"/>
                  </a:ext>
                </a:extLst>
              </a:tr>
              <a:tr h="529238">
                <a:tc>
                  <a:txBody>
                    <a:bodyPr/>
                    <a:lstStyle/>
                    <a:p>
                      <a:pPr algn="l">
                        <a:spcAft>
                          <a:spcPts val="0"/>
                        </a:spcAft>
                      </a:pPr>
                      <a:r>
                        <a:rPr lang="en-SG" sz="1600" dirty="0">
                          <a:effectLst/>
                        </a:rPr>
                        <a:t>Business Overseas Trip</a:t>
                      </a:r>
                      <a:endParaRPr lang="en-US" sz="1600" dirty="0">
                        <a:effectLst/>
                        <a:latin typeface="+mn-lt"/>
                        <a:cs typeface="Times New Roman" panose="02020603050405020304" pitchFamily="18" charset="0"/>
                      </a:endParaRPr>
                    </a:p>
                  </a:txBody>
                  <a:tcPr marL="68580" marR="68580" marT="0" marB="0"/>
                </a:tc>
                <a:tc>
                  <a:txBody>
                    <a:bodyPr/>
                    <a:lstStyle/>
                    <a:p>
                      <a:pPr algn="ctr">
                        <a:spcAft>
                          <a:spcPts val="0"/>
                        </a:spcAft>
                      </a:pPr>
                      <a:r>
                        <a:rPr lang="en-SG" sz="1600" dirty="0">
                          <a:effectLst/>
                        </a:rPr>
                        <a:t>Company Letter and</a:t>
                      </a:r>
                      <a:endParaRPr lang="en-US" sz="1600" dirty="0">
                        <a:effectLst/>
                      </a:endParaRPr>
                    </a:p>
                    <a:p>
                      <a:pPr algn="ctr">
                        <a:spcAft>
                          <a:spcPts val="0"/>
                        </a:spcAft>
                      </a:pPr>
                      <a:r>
                        <a:rPr lang="en-SG" sz="1600" dirty="0">
                          <a:effectLst/>
                        </a:rPr>
                        <a:t>Air Ticket/Boarding Pass</a:t>
                      </a:r>
                      <a:endParaRPr lang="en-US" sz="16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091504497"/>
                  </a:ext>
                </a:extLst>
              </a:tr>
            </a:tbl>
          </a:graphicData>
        </a:graphic>
      </p:graphicFrame>
      <p:sp>
        <p:nvSpPr>
          <p:cNvPr id="8" name="Rectangle 7"/>
          <p:cNvSpPr/>
          <p:nvPr/>
        </p:nvSpPr>
        <p:spPr>
          <a:xfrm>
            <a:off x="560431" y="5417931"/>
            <a:ext cx="8139795" cy="707886"/>
          </a:xfrm>
          <a:prstGeom prst="rect">
            <a:avLst/>
          </a:prstGeom>
        </p:spPr>
        <p:txBody>
          <a:bodyPr wrap="square">
            <a:spAutoFit/>
          </a:bodyPr>
          <a:lstStyle/>
          <a:p>
            <a:pPr marL="342900" indent="-342900">
              <a:buFont typeface="Wingdings" panose="05000000000000000000" pitchFamily="2" charset="2"/>
              <a:buChar char="§"/>
            </a:pPr>
            <a:r>
              <a:rPr lang="en-SG" sz="2000" dirty="0"/>
              <a:t>A copy of the leave application form can be downloaded at: </a:t>
            </a:r>
            <a:r>
              <a:rPr lang="en-SG" sz="2000" dirty="0">
                <a:hlinkClick r:id="rId3"/>
              </a:rPr>
              <a:t>https://aventis.edu.sg/resources/</a:t>
            </a:r>
            <a:r>
              <a:rPr lang="en-SG" sz="2000" dirty="0"/>
              <a:t>  </a:t>
            </a:r>
            <a:endParaRPr lang="en-US" sz="2000" dirty="0"/>
          </a:p>
        </p:txBody>
      </p:sp>
    </p:spTree>
    <p:extLst>
      <p:ext uri="{BB962C8B-B14F-4D97-AF65-F5344CB8AC3E}">
        <p14:creationId xmlns:p14="http://schemas.microsoft.com/office/powerpoint/2010/main" val="3573597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AF06-C290-43E4-8F6A-05ED5623C0D6}"/>
              </a:ext>
            </a:extLst>
          </p:cNvPr>
          <p:cNvSpPr>
            <a:spLocks noGrp="1"/>
          </p:cNvSpPr>
          <p:nvPr>
            <p:ph type="title"/>
          </p:nvPr>
        </p:nvSpPr>
        <p:spPr>
          <a:xfrm>
            <a:off x="457199" y="820400"/>
            <a:ext cx="8229600" cy="1143000"/>
          </a:xfrm>
        </p:spPr>
        <p:txBody>
          <a:bodyPr>
            <a:normAutofit/>
          </a:bodyPr>
          <a:lstStyle/>
          <a:p>
            <a:r>
              <a:rPr lang="en-SG" sz="3600" b="1" dirty="0">
                <a:latin typeface="+mn-lt"/>
              </a:rPr>
              <a:t>Deferment Policy</a:t>
            </a:r>
            <a:endParaRPr lang="en-SG" sz="3600" dirty="0">
              <a:latin typeface="+mn-lt"/>
            </a:endParaRPr>
          </a:p>
        </p:txBody>
      </p:sp>
      <p:sp>
        <p:nvSpPr>
          <p:cNvPr id="3" name="Content Placeholder 2">
            <a:extLst>
              <a:ext uri="{FF2B5EF4-FFF2-40B4-BE49-F238E27FC236}">
                <a16:creationId xmlns:a16="http://schemas.microsoft.com/office/drawing/2014/main" id="{5B665E8F-C182-4571-B40B-0D843D18B70E}"/>
              </a:ext>
            </a:extLst>
          </p:cNvPr>
          <p:cNvSpPr>
            <a:spLocks noGrp="1"/>
          </p:cNvSpPr>
          <p:nvPr>
            <p:ph idx="1"/>
          </p:nvPr>
        </p:nvSpPr>
        <p:spPr>
          <a:xfrm>
            <a:off x="457202" y="1963400"/>
            <a:ext cx="8229599" cy="4320480"/>
          </a:xfrm>
        </p:spPr>
        <p:txBody>
          <a:bodyPr>
            <a:normAutofit fontScale="25000" lnSpcReduction="20000"/>
          </a:bodyPr>
          <a:lstStyle/>
          <a:p>
            <a:pPr>
              <a:lnSpc>
                <a:spcPct val="120000"/>
              </a:lnSpc>
            </a:pPr>
            <a:r>
              <a:rPr lang="en-SG" sz="9600" dirty="0"/>
              <a:t>Student must inform Aventis by writing to student services together with all supporting documents for processing the deferment request.</a:t>
            </a:r>
          </a:p>
          <a:p>
            <a:pPr>
              <a:lnSpc>
                <a:spcPct val="120000"/>
              </a:lnSpc>
            </a:pPr>
            <a:r>
              <a:rPr lang="en-SG" sz="9600" dirty="0"/>
              <a:t>Student is required to complete the SR5 - </a:t>
            </a:r>
            <a:r>
              <a:rPr lang="en-US" sz="9600" dirty="0"/>
              <a:t>Application to interrupt your </a:t>
            </a:r>
            <a:r>
              <a:rPr lang="en-US" sz="9600" dirty="0" err="1"/>
              <a:t>programme</a:t>
            </a:r>
            <a:r>
              <a:rPr lang="en-US" sz="9600" dirty="0"/>
              <a:t> of study.</a:t>
            </a:r>
            <a:endParaRPr lang="en-SG" sz="9600" dirty="0"/>
          </a:p>
          <a:p>
            <a:pPr>
              <a:lnSpc>
                <a:spcPct val="120000"/>
              </a:lnSpc>
            </a:pPr>
            <a:r>
              <a:rPr lang="en-SG" sz="9600" dirty="0"/>
              <a:t>Student will be informed of the outcome, within four (4) weeks from the date the request is submitted for processing by the University. </a:t>
            </a:r>
          </a:p>
          <a:p>
            <a:pPr>
              <a:lnSpc>
                <a:spcPct val="120000"/>
              </a:lnSpc>
            </a:pPr>
            <a:r>
              <a:rPr lang="en-SG" sz="9600" b="1" dirty="0"/>
              <a:t>Maximum deferment/interruption period is 1 year. </a:t>
            </a:r>
          </a:p>
          <a:p>
            <a:pPr marL="0" indent="0">
              <a:lnSpc>
                <a:spcPct val="120000"/>
              </a:lnSpc>
              <a:buNone/>
            </a:pPr>
            <a:endParaRPr lang="en-SG" sz="1800" dirty="0">
              <a:latin typeface="Baskerville Old Face" panose="02020602080505020303" pitchFamily="18" charset="0"/>
              <a:hlinkClick r:id="" action="ppaction://noaction"/>
            </a:endParaRPr>
          </a:p>
        </p:txBody>
      </p:sp>
    </p:spTree>
    <p:extLst>
      <p:ext uri="{BB962C8B-B14F-4D97-AF65-F5344CB8AC3E}">
        <p14:creationId xmlns:p14="http://schemas.microsoft.com/office/powerpoint/2010/main" val="7641506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AF06-C290-43E4-8F6A-05ED5623C0D6}"/>
              </a:ext>
            </a:extLst>
          </p:cNvPr>
          <p:cNvSpPr>
            <a:spLocks noGrp="1"/>
          </p:cNvSpPr>
          <p:nvPr>
            <p:ph type="title"/>
          </p:nvPr>
        </p:nvSpPr>
        <p:spPr>
          <a:xfrm>
            <a:off x="457199" y="764704"/>
            <a:ext cx="8229600" cy="1143000"/>
          </a:xfrm>
        </p:spPr>
        <p:txBody>
          <a:bodyPr>
            <a:normAutofit/>
          </a:bodyPr>
          <a:lstStyle/>
          <a:p>
            <a:r>
              <a:rPr lang="en-SG" sz="3600" b="1" dirty="0">
                <a:latin typeface="+mn-lt"/>
              </a:rPr>
              <a:t>Withdrawal and Refund Policy</a:t>
            </a:r>
            <a:endParaRPr lang="en-SG" sz="3600" dirty="0">
              <a:latin typeface="+mn-lt"/>
            </a:endParaRPr>
          </a:p>
        </p:txBody>
      </p:sp>
      <p:sp>
        <p:nvSpPr>
          <p:cNvPr id="3" name="Content Placeholder 2">
            <a:extLst>
              <a:ext uri="{FF2B5EF4-FFF2-40B4-BE49-F238E27FC236}">
                <a16:creationId xmlns:a16="http://schemas.microsoft.com/office/drawing/2014/main" id="{5B665E8F-C182-4571-B40B-0D843D18B70E}"/>
              </a:ext>
            </a:extLst>
          </p:cNvPr>
          <p:cNvSpPr>
            <a:spLocks noGrp="1"/>
          </p:cNvSpPr>
          <p:nvPr>
            <p:ph idx="1"/>
          </p:nvPr>
        </p:nvSpPr>
        <p:spPr>
          <a:xfrm>
            <a:off x="457202" y="1700808"/>
            <a:ext cx="8229599" cy="2304256"/>
          </a:xfrm>
        </p:spPr>
        <p:txBody>
          <a:bodyPr>
            <a:normAutofit/>
          </a:bodyPr>
          <a:lstStyle/>
          <a:p>
            <a:pPr marL="0" indent="0">
              <a:buNone/>
            </a:pPr>
            <a:r>
              <a:rPr lang="en-SG" sz="1800" u="sng" dirty="0"/>
              <a:t>Withdrawal</a:t>
            </a:r>
          </a:p>
          <a:p>
            <a:r>
              <a:rPr lang="en-SG" sz="1800" dirty="0"/>
              <a:t>Student must inform Aventis by completing Aventis “Withdrawal and Refund Request Form” and the respective University’s Withdrawal Form together with all supporting documents for processing the withdrawal request </a:t>
            </a:r>
          </a:p>
          <a:p>
            <a:r>
              <a:rPr lang="en-SG" sz="1800" dirty="0"/>
              <a:t>Student will be informed of the outcome, within four (4) weeks from the receipt of the withdrawal application</a:t>
            </a:r>
            <a:endParaRPr lang="en-SG" sz="1800" dirty="0">
              <a:hlinkClick r:id="" action="ppaction://noaction"/>
            </a:endParaRPr>
          </a:p>
        </p:txBody>
      </p:sp>
      <p:sp>
        <p:nvSpPr>
          <p:cNvPr id="4" name="Rectangle 3">
            <a:extLst>
              <a:ext uri="{FF2B5EF4-FFF2-40B4-BE49-F238E27FC236}">
                <a16:creationId xmlns:a16="http://schemas.microsoft.com/office/drawing/2014/main" id="{71AD8045-3556-4225-AB36-19AD7A26E109}"/>
              </a:ext>
            </a:extLst>
          </p:cNvPr>
          <p:cNvSpPr/>
          <p:nvPr/>
        </p:nvSpPr>
        <p:spPr>
          <a:xfrm>
            <a:off x="5605102" y="6525344"/>
            <a:ext cx="3071354" cy="276999"/>
          </a:xfrm>
          <a:prstGeom prst="rect">
            <a:avLst/>
          </a:prstGeom>
        </p:spPr>
        <p:txBody>
          <a:bodyPr wrap="none">
            <a:spAutoFit/>
          </a:bodyPr>
          <a:lstStyle/>
          <a:p>
            <a:r>
              <a:rPr lang="en-US" sz="1200" dirty="0">
                <a:hlinkClick r:id="rId2"/>
              </a:rPr>
              <a:t>https://aventis.edu.sg/student-policy-for-edp/</a:t>
            </a:r>
            <a:endParaRPr lang="en-US" sz="1200" dirty="0"/>
          </a:p>
        </p:txBody>
      </p:sp>
      <p:pic>
        <p:nvPicPr>
          <p:cNvPr id="7" name="Picture 6">
            <a:extLst>
              <a:ext uri="{FF2B5EF4-FFF2-40B4-BE49-F238E27FC236}">
                <a16:creationId xmlns:a16="http://schemas.microsoft.com/office/drawing/2014/main" id="{1D46EF62-A21B-4B08-8563-1D8719EBA8A0}"/>
              </a:ext>
            </a:extLst>
          </p:cNvPr>
          <p:cNvPicPr>
            <a:picLocks noChangeAspect="1"/>
          </p:cNvPicPr>
          <p:nvPr/>
        </p:nvPicPr>
        <p:blipFill>
          <a:blip r:embed="rId3"/>
          <a:stretch>
            <a:fillRect/>
          </a:stretch>
        </p:blipFill>
        <p:spPr>
          <a:xfrm>
            <a:off x="1180693" y="3542157"/>
            <a:ext cx="6782612" cy="3073822"/>
          </a:xfrm>
          <a:prstGeom prst="rect">
            <a:avLst/>
          </a:prstGeom>
        </p:spPr>
      </p:pic>
    </p:spTree>
    <p:extLst>
      <p:ext uri="{BB962C8B-B14F-4D97-AF65-F5344CB8AC3E}">
        <p14:creationId xmlns:p14="http://schemas.microsoft.com/office/powerpoint/2010/main" val="34338169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628650" y="764706"/>
            <a:ext cx="7886700" cy="1325563"/>
          </a:xfrm>
        </p:spPr>
        <p:txBody>
          <a:bodyPr vert="horz" lIns="91440" tIns="45720" rIns="91440" bIns="45720" rtlCol="0" anchor="ctr">
            <a:normAutofit/>
          </a:bodyPr>
          <a:lstStyle/>
          <a:p>
            <a:r>
              <a:rPr lang="en-SG" sz="3600" b="1" dirty="0">
                <a:latin typeface="+mn-lt"/>
              </a:rPr>
              <a:t>Online Evaluation Form</a:t>
            </a:r>
          </a:p>
        </p:txBody>
      </p:sp>
      <p:sp>
        <p:nvSpPr>
          <p:cNvPr id="3" name="Content Placeholder 2"/>
          <p:cNvSpPr>
            <a:spLocks noGrp="1"/>
          </p:cNvSpPr>
          <p:nvPr>
            <p:ph idx="1"/>
          </p:nvPr>
        </p:nvSpPr>
        <p:spPr>
          <a:xfrm>
            <a:off x="628650" y="1953535"/>
            <a:ext cx="4447406" cy="4823837"/>
          </a:xfrm>
        </p:spPr>
        <p:txBody>
          <a:bodyPr>
            <a:normAutofit fontScale="92500" lnSpcReduction="20000"/>
          </a:bodyPr>
          <a:lstStyle/>
          <a:p>
            <a:r>
              <a:rPr lang="en-SG" sz="2400" dirty="0">
                <a:ea typeface="Tahoma" panose="020B0604030504040204" pitchFamily="34" charset="0"/>
                <a:cs typeface="Tahoma" panose="020B0604030504040204" pitchFamily="34" charset="0"/>
              </a:rPr>
              <a:t>Link provided to student via email for the online evaluation</a:t>
            </a:r>
          </a:p>
          <a:p>
            <a:r>
              <a:rPr lang="en-SG" sz="2400" dirty="0">
                <a:ea typeface="Tahoma" panose="020B0604030504040204" pitchFamily="34" charset="0"/>
                <a:cs typeface="Tahoma" panose="020B0604030504040204" pitchFamily="34" charset="0"/>
              </a:rPr>
              <a:t>Login is not required, hence response will remain strictly </a:t>
            </a:r>
            <a:r>
              <a:rPr lang="en-SG" sz="2400" b="1" dirty="0">
                <a:ea typeface="Tahoma" panose="020B0604030504040204" pitchFamily="34" charset="0"/>
                <a:cs typeface="Tahoma" panose="020B0604030504040204" pitchFamily="34" charset="0"/>
              </a:rPr>
              <a:t>anonymous. </a:t>
            </a:r>
          </a:p>
          <a:p>
            <a:r>
              <a:rPr lang="en-SG" sz="2400" dirty="0">
                <a:ea typeface="Tahoma" panose="020B0604030504040204" pitchFamily="34" charset="0"/>
                <a:cs typeface="Tahoma" panose="020B0604030504040204" pitchFamily="34" charset="0"/>
              </a:rPr>
              <a:t>Survey can also be found in the Moodle. </a:t>
            </a:r>
          </a:p>
          <a:p>
            <a:r>
              <a:rPr lang="en-SG" sz="2400" b="1" dirty="0">
                <a:ea typeface="Tahoma" panose="020B0604030504040204" pitchFamily="34" charset="0"/>
                <a:cs typeface="Tahoma" panose="020B0604030504040204" pitchFamily="34" charset="0"/>
              </a:rPr>
              <a:t>Module Survey: </a:t>
            </a:r>
            <a:r>
              <a:rPr lang="en-SG" sz="2400" b="1" dirty="0">
                <a:ea typeface="Tahoma" panose="020B0604030504040204" pitchFamily="34" charset="0"/>
                <a:cs typeface="Tahoma" panose="020B0604030504040204" pitchFamily="34" charset="0"/>
                <a:hlinkClick r:id="rId2"/>
              </a:rPr>
              <a:t>http://asm.edu.sg/modulesurvey/</a:t>
            </a:r>
            <a:r>
              <a:rPr lang="en-SG" sz="2400" b="1" dirty="0">
                <a:ea typeface="Tahoma" panose="020B0604030504040204" pitchFamily="34" charset="0"/>
                <a:cs typeface="Tahoma" panose="020B0604030504040204" pitchFamily="34" charset="0"/>
              </a:rPr>
              <a:t> </a:t>
            </a:r>
          </a:p>
          <a:p>
            <a:pPr marL="534988" lvl="1" indent="-317500">
              <a:buFont typeface="Wingdings" panose="05000000000000000000" pitchFamily="2" charset="2"/>
              <a:buChar char="Ø"/>
            </a:pPr>
            <a:r>
              <a:rPr lang="en-SG" sz="2000" dirty="0">
                <a:ea typeface="Tahoma" panose="020B0604030504040204" pitchFamily="34" charset="0"/>
                <a:cs typeface="Tahoma" panose="020B0604030504040204" pitchFamily="34" charset="0"/>
              </a:rPr>
              <a:t>This survey is need to be completed every time after the last class of </a:t>
            </a:r>
            <a:r>
              <a:rPr lang="en-SG" sz="2000" b="1" dirty="0">
                <a:ea typeface="Tahoma" panose="020B0604030504040204" pitchFamily="34" charset="0"/>
                <a:cs typeface="Tahoma" panose="020B0604030504040204" pitchFamily="34" charset="0"/>
              </a:rPr>
              <a:t>every module. </a:t>
            </a:r>
          </a:p>
          <a:p>
            <a:r>
              <a:rPr lang="en-SG" sz="2400" b="1" dirty="0">
                <a:ea typeface="Tahoma" panose="020B0604030504040204" pitchFamily="34" charset="0"/>
                <a:cs typeface="Tahoma" panose="020B0604030504040204" pitchFamily="34" charset="0"/>
              </a:rPr>
              <a:t>Course Survey: </a:t>
            </a:r>
            <a:r>
              <a:rPr lang="en-SG" sz="2400" b="1" dirty="0">
                <a:ea typeface="Tahoma" panose="020B0604030504040204" pitchFamily="34" charset="0"/>
                <a:cs typeface="Tahoma" panose="020B0604030504040204" pitchFamily="34" charset="0"/>
                <a:hlinkClick r:id="rId3"/>
              </a:rPr>
              <a:t>http://asm.edu.sg/coursesurvey/</a:t>
            </a:r>
            <a:r>
              <a:rPr lang="en-SG" sz="2400" b="1" dirty="0">
                <a:ea typeface="Tahoma" panose="020B0604030504040204" pitchFamily="34" charset="0"/>
                <a:cs typeface="Tahoma" panose="020B0604030504040204" pitchFamily="34" charset="0"/>
              </a:rPr>
              <a:t> </a:t>
            </a:r>
          </a:p>
          <a:p>
            <a:pPr marL="534988" lvl="1" indent="-357188">
              <a:buFont typeface="Wingdings" panose="05000000000000000000" pitchFamily="2" charset="2"/>
              <a:buChar char="Ø"/>
            </a:pPr>
            <a:r>
              <a:rPr lang="en-SG" sz="2000" dirty="0">
                <a:ea typeface="Tahoma" panose="020B0604030504040204" pitchFamily="34" charset="0"/>
                <a:cs typeface="Tahoma" panose="020B0604030504040204" pitchFamily="34" charset="0"/>
              </a:rPr>
              <a:t>This survey is need to be completed once you finished all 8 modules.</a:t>
            </a:r>
          </a:p>
        </p:txBody>
      </p:sp>
      <p:pic>
        <p:nvPicPr>
          <p:cNvPr id="2" name="Picture 1">
            <a:extLst>
              <a:ext uri="{FF2B5EF4-FFF2-40B4-BE49-F238E27FC236}">
                <a16:creationId xmlns:a16="http://schemas.microsoft.com/office/drawing/2014/main" id="{75C45CFC-F3AD-470A-ADA2-62439799C282}"/>
              </a:ext>
            </a:extLst>
          </p:cNvPr>
          <p:cNvPicPr>
            <a:picLocks noChangeAspect="1"/>
          </p:cNvPicPr>
          <p:nvPr/>
        </p:nvPicPr>
        <p:blipFill>
          <a:blip r:embed="rId4"/>
          <a:stretch>
            <a:fillRect/>
          </a:stretch>
        </p:blipFill>
        <p:spPr>
          <a:xfrm>
            <a:off x="5508104" y="2780928"/>
            <a:ext cx="3077265" cy="2304256"/>
          </a:xfrm>
          <a:prstGeom prst="rect">
            <a:avLst/>
          </a:prstGeom>
        </p:spPr>
      </p:pic>
    </p:spTree>
    <p:extLst>
      <p:ext uri="{BB962C8B-B14F-4D97-AF65-F5344CB8AC3E}">
        <p14:creationId xmlns:p14="http://schemas.microsoft.com/office/powerpoint/2010/main" val="33044318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AF06-C290-43E4-8F6A-05ED5623C0D6}"/>
              </a:ext>
            </a:extLst>
          </p:cNvPr>
          <p:cNvSpPr>
            <a:spLocks noGrp="1"/>
          </p:cNvSpPr>
          <p:nvPr>
            <p:ph type="title"/>
          </p:nvPr>
        </p:nvSpPr>
        <p:spPr>
          <a:xfrm>
            <a:off x="457200" y="1124746"/>
            <a:ext cx="8229600" cy="802629"/>
          </a:xfrm>
        </p:spPr>
        <p:txBody>
          <a:bodyPr vert="horz" lIns="91440" tIns="45720" rIns="91440" bIns="45720" rtlCol="0" anchor="ctr">
            <a:normAutofit/>
          </a:bodyPr>
          <a:lstStyle/>
          <a:p>
            <a:r>
              <a:rPr lang="en-SG" sz="3600" b="1" dirty="0">
                <a:latin typeface="+mn-lt"/>
              </a:rPr>
              <a:t>Student Feedback and Grievances</a:t>
            </a:r>
          </a:p>
        </p:txBody>
      </p:sp>
      <p:sp>
        <p:nvSpPr>
          <p:cNvPr id="3" name="Content Placeholder 2">
            <a:extLst>
              <a:ext uri="{FF2B5EF4-FFF2-40B4-BE49-F238E27FC236}">
                <a16:creationId xmlns:a16="http://schemas.microsoft.com/office/drawing/2014/main" id="{5B665E8F-C182-4571-B40B-0D843D18B70E}"/>
              </a:ext>
            </a:extLst>
          </p:cNvPr>
          <p:cNvSpPr>
            <a:spLocks noGrp="1"/>
          </p:cNvSpPr>
          <p:nvPr>
            <p:ph idx="1"/>
          </p:nvPr>
        </p:nvSpPr>
        <p:spPr>
          <a:xfrm>
            <a:off x="457200" y="2132858"/>
            <a:ext cx="8229600" cy="4525963"/>
          </a:xfrm>
        </p:spPr>
        <p:txBody>
          <a:bodyPr/>
          <a:lstStyle/>
          <a:p>
            <a:pPr>
              <a:buFont typeface="Wingdings" panose="05000000000000000000" pitchFamily="2" charset="2"/>
              <a:buChar char="§"/>
            </a:pPr>
            <a:r>
              <a:rPr lang="en-SG" sz="2400" dirty="0"/>
              <a:t>In the event that you have any feedback/concerns/issues, please contact Student Services via email at </a:t>
            </a:r>
            <a:r>
              <a:rPr lang="en-SG" sz="2400" dirty="0">
                <a:hlinkClick r:id="rId2"/>
              </a:rPr>
              <a:t>studentservices@aventisglobal.edu.sg</a:t>
            </a:r>
            <a:r>
              <a:rPr lang="en-SG" sz="2400" dirty="0"/>
              <a:t> </a:t>
            </a:r>
          </a:p>
          <a:p>
            <a:pPr>
              <a:buFont typeface="Wingdings" panose="05000000000000000000" pitchFamily="2" charset="2"/>
              <a:buChar char="§"/>
            </a:pPr>
            <a:r>
              <a:rPr lang="en-SG" sz="2400" dirty="0"/>
              <a:t>We will investigate and resolve the areas of concern within 21 working days, depending on the complexity of the case. If a student is not satisfied with the outcome of the resolution process, we may refer the matter concerned to the CPE Mediation-Arbitration Scheme. For more details, please visit  </a:t>
            </a:r>
            <a:r>
              <a:rPr lang="en-SG" sz="2400" dirty="0">
                <a:hlinkClick r:id="rId3"/>
              </a:rPr>
              <a:t>https://www.ssg.gov.sg/cpe/student-services/dispute-resolution.html</a:t>
            </a:r>
            <a:r>
              <a:rPr lang="en-SG" sz="2400" dirty="0"/>
              <a:t>  </a:t>
            </a:r>
          </a:p>
        </p:txBody>
      </p:sp>
      <p:pic>
        <p:nvPicPr>
          <p:cNvPr id="4" name="Picture 3">
            <a:extLst>
              <a:ext uri="{FF2B5EF4-FFF2-40B4-BE49-F238E27FC236}">
                <a16:creationId xmlns:a16="http://schemas.microsoft.com/office/drawing/2014/main" id="{405FAE74-C2A4-4248-984A-FFFE962F2C19}"/>
              </a:ext>
            </a:extLst>
          </p:cNvPr>
          <p:cNvPicPr>
            <a:picLocks noChangeAspect="1"/>
          </p:cNvPicPr>
          <p:nvPr/>
        </p:nvPicPr>
        <p:blipFill>
          <a:blip r:embed="rId4"/>
          <a:stretch>
            <a:fillRect/>
          </a:stretch>
        </p:blipFill>
        <p:spPr>
          <a:xfrm>
            <a:off x="6372200" y="5445224"/>
            <a:ext cx="2447870" cy="1133552"/>
          </a:xfrm>
          <a:prstGeom prst="rect">
            <a:avLst/>
          </a:prstGeom>
        </p:spPr>
      </p:pic>
    </p:spTree>
    <p:extLst>
      <p:ext uri="{BB962C8B-B14F-4D97-AF65-F5344CB8AC3E}">
        <p14:creationId xmlns:p14="http://schemas.microsoft.com/office/powerpoint/2010/main" val="3686946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66800"/>
          </a:xfrm>
        </p:spPr>
        <p:txBody>
          <a:bodyPr vert="horz" lIns="91440" tIns="45720" rIns="91440" bIns="45720" rtlCol="0" anchor="ctr">
            <a:normAutofit/>
          </a:bodyPr>
          <a:lstStyle/>
          <a:p>
            <a:r>
              <a:rPr lang="en-US" sz="3600" b="1" dirty="0">
                <a:latin typeface="+mn-lt"/>
              </a:rPr>
              <a:t>Our Commitment to You</a:t>
            </a:r>
          </a:p>
        </p:txBody>
      </p:sp>
      <p:sp>
        <p:nvSpPr>
          <p:cNvPr id="3" name="Content Placeholder 2"/>
          <p:cNvSpPr>
            <a:spLocks noGrp="1"/>
          </p:cNvSpPr>
          <p:nvPr>
            <p:ph idx="1"/>
          </p:nvPr>
        </p:nvSpPr>
        <p:spPr>
          <a:xfrm>
            <a:off x="539552" y="1909452"/>
            <a:ext cx="5328592" cy="4399868"/>
          </a:xfrm>
        </p:spPr>
        <p:txBody>
          <a:bodyPr>
            <a:normAutofit fontScale="85000" lnSpcReduction="20000"/>
          </a:bodyPr>
          <a:lstStyle/>
          <a:p>
            <a:pPr>
              <a:buNone/>
            </a:pPr>
            <a:r>
              <a:rPr lang="en-US" b="1" u="sng" dirty="0">
                <a:cs typeface="Arial" pitchFamily="34" charset="0"/>
              </a:rPr>
              <a:t>Student Services </a:t>
            </a:r>
          </a:p>
          <a:p>
            <a:pPr>
              <a:buNone/>
            </a:pPr>
            <a:r>
              <a:rPr lang="en-US" dirty="0">
                <a:cs typeface="Arial" pitchFamily="34" charset="0"/>
              </a:rPr>
              <a:t>Emai</a:t>
            </a:r>
            <a:r>
              <a:rPr lang="en-US" dirty="0">
                <a:solidFill>
                  <a:srgbClr val="002060"/>
                </a:solidFill>
                <a:cs typeface="Arial" pitchFamily="34" charset="0"/>
              </a:rPr>
              <a:t>l:</a:t>
            </a:r>
            <a:r>
              <a:rPr lang="en-SG" u="sng" dirty="0">
                <a:solidFill>
                  <a:srgbClr val="0000FF"/>
                </a:solidFill>
                <a:cs typeface="Arial" pitchFamily="34" charset="0"/>
                <a:hlinkClick r:id="rId2"/>
              </a:rPr>
              <a:t> </a:t>
            </a:r>
            <a:r>
              <a:rPr lang="en-SG" u="sng" dirty="0">
                <a:solidFill>
                  <a:srgbClr val="0000FF"/>
                </a:solidFill>
                <a:cs typeface="Arial" pitchFamily="34" charset="0"/>
              </a:rPr>
              <a:t>studentservices@aventisglobal.edu.sg</a:t>
            </a:r>
            <a:endParaRPr lang="en-US" dirty="0">
              <a:solidFill>
                <a:srgbClr val="0000FF"/>
              </a:solidFill>
              <a:cs typeface="Arial" pitchFamily="34" charset="0"/>
            </a:endParaRPr>
          </a:p>
          <a:p>
            <a:pPr>
              <a:buNone/>
            </a:pPr>
            <a:r>
              <a:rPr lang="en-US" dirty="0">
                <a:cs typeface="Arial" pitchFamily="34" charset="0"/>
              </a:rPr>
              <a:t>Telephone: 6822 2050 (Level 3 office)</a:t>
            </a:r>
          </a:p>
          <a:p>
            <a:pPr>
              <a:buNone/>
            </a:pPr>
            <a:r>
              <a:rPr lang="en-US" dirty="0">
                <a:cs typeface="Arial" pitchFamily="34" charset="0"/>
              </a:rPr>
              <a:t>WhatsApp: 9866 1138 (Text only) </a:t>
            </a:r>
          </a:p>
          <a:p>
            <a:pPr>
              <a:buNone/>
            </a:pPr>
            <a:r>
              <a:rPr lang="en-US" dirty="0">
                <a:cs typeface="Arial" pitchFamily="34" charset="0"/>
              </a:rPr>
              <a:t>**Please save the number so that you will be able to receive the WhatsApp broadcast messages from us.**</a:t>
            </a:r>
          </a:p>
          <a:p>
            <a:pPr>
              <a:buNone/>
            </a:pPr>
            <a:r>
              <a:rPr lang="en-US" b="1" u="sng" dirty="0">
                <a:cs typeface="Arial" pitchFamily="34" charset="0"/>
              </a:rPr>
              <a:t>Response Time / Working Hours</a:t>
            </a:r>
          </a:p>
          <a:p>
            <a:pPr>
              <a:buFontTx/>
              <a:buChar char="-"/>
            </a:pPr>
            <a:r>
              <a:rPr lang="en-US" dirty="0">
                <a:cs typeface="Arial" pitchFamily="34" charset="0"/>
              </a:rPr>
              <a:t>Within 3 working days</a:t>
            </a:r>
          </a:p>
          <a:p>
            <a:pPr>
              <a:buFontTx/>
              <a:buChar char="-"/>
            </a:pPr>
            <a:r>
              <a:rPr lang="en-US" dirty="0">
                <a:cs typeface="Arial" pitchFamily="34" charset="0"/>
              </a:rPr>
              <a:t>Weekdays: 9.30am – 6.30pm</a:t>
            </a:r>
          </a:p>
          <a:p>
            <a:pPr>
              <a:buFontTx/>
              <a:buChar char="-"/>
            </a:pPr>
            <a:r>
              <a:rPr lang="en-US" dirty="0">
                <a:cs typeface="Arial" pitchFamily="34" charset="0"/>
              </a:rPr>
              <a:t>Saturday: 8.30am – 12.30pm</a:t>
            </a:r>
          </a:p>
          <a:p>
            <a:pPr>
              <a:buFontTx/>
              <a:buChar char="-"/>
            </a:pPr>
            <a:endParaRPr lang="en-US" dirty="0">
              <a:latin typeface="Baskerville Old Face" panose="02020602080505020303" pitchFamily="18" charset="0"/>
              <a:cs typeface="Arial" pitchFamily="34" charset="0"/>
            </a:endParaRPr>
          </a:p>
          <a:p>
            <a:pPr>
              <a:buFontTx/>
              <a:buChar char="-"/>
            </a:pPr>
            <a:endParaRPr lang="en-US" sz="1800" dirty="0">
              <a:latin typeface="Arial" pitchFamily="34" charset="0"/>
              <a:cs typeface="Arial" pitchFamily="34" charset="0"/>
            </a:endParaRPr>
          </a:p>
        </p:txBody>
      </p:sp>
      <p:pic>
        <p:nvPicPr>
          <p:cNvPr id="4" name="Picture 3">
            <a:extLst>
              <a:ext uri="{FF2B5EF4-FFF2-40B4-BE49-F238E27FC236}">
                <a16:creationId xmlns:a16="http://schemas.microsoft.com/office/drawing/2014/main" id="{3CD0F49B-D13B-4394-8DB0-C1DBEA6592F1}"/>
              </a:ext>
            </a:extLst>
          </p:cNvPr>
          <p:cNvPicPr>
            <a:picLocks noChangeAspect="1"/>
          </p:cNvPicPr>
          <p:nvPr/>
        </p:nvPicPr>
        <p:blipFill>
          <a:blip r:embed="rId3"/>
          <a:stretch>
            <a:fillRect/>
          </a:stretch>
        </p:blipFill>
        <p:spPr>
          <a:xfrm>
            <a:off x="5756331" y="2883215"/>
            <a:ext cx="3006278" cy="2004185"/>
          </a:xfrm>
          <a:prstGeom prst="rect">
            <a:avLst/>
          </a:prstGeom>
        </p:spPr>
      </p:pic>
    </p:spTree>
    <p:extLst>
      <p:ext uri="{BB962C8B-B14F-4D97-AF65-F5344CB8AC3E}">
        <p14:creationId xmlns:p14="http://schemas.microsoft.com/office/powerpoint/2010/main" val="40809514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56F3-F203-4581-8274-1257A94AFA28}"/>
              </a:ext>
            </a:extLst>
          </p:cNvPr>
          <p:cNvSpPr>
            <a:spLocks noGrp="1"/>
          </p:cNvSpPr>
          <p:nvPr>
            <p:ph type="title"/>
          </p:nvPr>
        </p:nvSpPr>
        <p:spPr>
          <a:xfrm>
            <a:off x="628650" y="2492898"/>
            <a:ext cx="7886700" cy="1325563"/>
          </a:xfrm>
        </p:spPr>
        <p:txBody>
          <a:bodyPr>
            <a:normAutofit fontScale="90000"/>
          </a:bodyPr>
          <a:lstStyle/>
          <a:p>
            <a:pPr algn="ctr"/>
            <a:r>
              <a:rPr lang="en-SG" b="1" dirty="0">
                <a:latin typeface="+mn-lt"/>
              </a:rPr>
              <a:t>Any questions? </a:t>
            </a:r>
            <a:br>
              <a:rPr lang="en-SG" b="1" dirty="0">
                <a:latin typeface="+mn-lt"/>
              </a:rPr>
            </a:br>
            <a:br>
              <a:rPr lang="en-SG" b="1" dirty="0">
                <a:latin typeface="+mn-lt"/>
              </a:rPr>
            </a:br>
            <a:r>
              <a:rPr lang="en-SG" b="1" dirty="0">
                <a:latin typeface="+mn-lt"/>
              </a:rPr>
              <a:t>Thank you</a:t>
            </a:r>
          </a:p>
        </p:txBody>
      </p:sp>
    </p:spTree>
    <p:extLst>
      <p:ext uri="{BB962C8B-B14F-4D97-AF65-F5344CB8AC3E}">
        <p14:creationId xmlns:p14="http://schemas.microsoft.com/office/powerpoint/2010/main" val="6599451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6B69EFA1-9DC0-4B07-92A5-075F20F640DC}"/>
              </a:ext>
            </a:extLst>
          </p:cNvPr>
          <p:cNvSpPr>
            <a:spLocks noGrp="1" noChangeArrowheads="1"/>
          </p:cNvSpPr>
          <p:nvPr>
            <p:ph type="ctrTitle"/>
          </p:nvPr>
        </p:nvSpPr>
        <p:spPr/>
        <p:txBody>
          <a:bodyPr/>
          <a:lstStyle/>
          <a:p>
            <a:pPr eaLnBrk="1" hangingPunct="1"/>
            <a:r>
              <a:rPr lang="en-GB" altLang="en-US" sz="3200" dirty="0"/>
              <a:t>Academic Writing and Referencing Workshop</a:t>
            </a:r>
            <a:br>
              <a:rPr lang="en-GB" altLang="en-US" sz="3200" dirty="0"/>
            </a:br>
            <a:endParaRPr lang="en-GB" altLang="en-US" sz="3200" dirty="0"/>
          </a:p>
        </p:txBody>
      </p:sp>
      <p:sp>
        <p:nvSpPr>
          <p:cNvPr id="21507" name="Subtitle 4">
            <a:extLst>
              <a:ext uri="{FF2B5EF4-FFF2-40B4-BE49-F238E27FC236}">
                <a16:creationId xmlns:a16="http://schemas.microsoft.com/office/drawing/2014/main" id="{06136DC6-CC66-4453-99BE-F38B78079237}"/>
              </a:ext>
            </a:extLst>
          </p:cNvPr>
          <p:cNvSpPr>
            <a:spLocks noGrp="1" noChangeArrowheads="1"/>
          </p:cNvSpPr>
          <p:nvPr>
            <p:ph type="subTitle" idx="1"/>
          </p:nvPr>
        </p:nvSpPr>
        <p:spPr>
          <a:xfrm>
            <a:off x="1371600" y="3284984"/>
            <a:ext cx="6400800" cy="1752600"/>
          </a:xfrm>
        </p:spPr>
        <p:txBody>
          <a:bodyPr>
            <a:normAutofit/>
          </a:bodyPr>
          <a:lstStyle/>
          <a:p>
            <a:pPr eaLnBrk="1" hangingPunct="1"/>
            <a:r>
              <a:rPr lang="en-GB" altLang="en-US" sz="2800" b="1" dirty="0">
                <a:solidFill>
                  <a:schemeClr val="tx1"/>
                </a:solidFill>
              </a:rPr>
              <a:t>Ronald Shiflet</a:t>
            </a:r>
          </a:p>
          <a:p>
            <a:pPr eaLnBrk="1" hangingPunct="1"/>
            <a:r>
              <a:rPr lang="en-GB" altLang="en-US" sz="2800" dirty="0">
                <a:solidFill>
                  <a:schemeClr val="tx1"/>
                </a:solidFill>
              </a:rPr>
              <a:t>Aventis Faculty </a:t>
            </a:r>
          </a:p>
          <a:p>
            <a:pPr eaLnBrk="1" hangingPunct="1"/>
            <a:r>
              <a:rPr lang="en-GB" altLang="en-US" sz="2800" dirty="0">
                <a:solidFill>
                  <a:schemeClr val="tx1"/>
                </a:solidFill>
              </a:rPr>
              <a:t>Aventis School of Management</a:t>
            </a:r>
          </a:p>
          <a:p>
            <a:pPr eaLnBrk="1" hangingPunct="1"/>
            <a:endParaRPr lang="en-GB" altLang="en-US" sz="28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4377-412F-4347-8C26-BB8D3CFF4D76}"/>
              </a:ext>
            </a:extLst>
          </p:cNvPr>
          <p:cNvSpPr>
            <a:spLocks noGrp="1"/>
          </p:cNvSpPr>
          <p:nvPr>
            <p:ph type="title"/>
          </p:nvPr>
        </p:nvSpPr>
        <p:spPr>
          <a:xfrm>
            <a:off x="628650" y="620688"/>
            <a:ext cx="7886700" cy="1325563"/>
          </a:xfrm>
        </p:spPr>
        <p:txBody>
          <a:bodyPr>
            <a:normAutofit/>
          </a:bodyPr>
          <a:lstStyle/>
          <a:p>
            <a:r>
              <a:rPr lang="en-US" sz="4000" b="1" dirty="0">
                <a:latin typeface="+mn-lt"/>
              </a:rPr>
              <a:t>Our Organization Values</a:t>
            </a:r>
          </a:p>
        </p:txBody>
      </p:sp>
      <p:graphicFrame>
        <p:nvGraphicFramePr>
          <p:cNvPr id="6" name="Diagram 5">
            <a:extLst>
              <a:ext uri="{FF2B5EF4-FFF2-40B4-BE49-F238E27FC236}">
                <a16:creationId xmlns:a16="http://schemas.microsoft.com/office/drawing/2014/main" id="{C3FEBB79-44F5-472C-AB32-640550890DC6}"/>
              </a:ext>
            </a:extLst>
          </p:cNvPr>
          <p:cNvGraphicFramePr/>
          <p:nvPr>
            <p:extLst>
              <p:ext uri="{D42A27DB-BD31-4B8C-83A1-F6EECF244321}">
                <p14:modId xmlns:p14="http://schemas.microsoft.com/office/powerpoint/2010/main" val="1340242139"/>
              </p:ext>
            </p:extLst>
          </p:nvPr>
        </p:nvGraphicFramePr>
        <p:xfrm>
          <a:off x="238873" y="1628800"/>
          <a:ext cx="8666254" cy="5049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6687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AADBD28-959E-4CB4-9A31-452A9CDAB94E}"/>
              </a:ext>
            </a:extLst>
          </p:cNvPr>
          <p:cNvSpPr>
            <a:spLocks noGrp="1" noChangeArrowheads="1"/>
          </p:cNvSpPr>
          <p:nvPr>
            <p:ph type="title"/>
          </p:nvPr>
        </p:nvSpPr>
        <p:spPr/>
        <p:txBody>
          <a:bodyPr/>
          <a:lstStyle/>
          <a:p>
            <a:pPr algn="r" eaLnBrk="1" hangingPunct="1"/>
            <a:r>
              <a:rPr lang="en-GB" altLang="en-US" sz="4000" b="1">
                <a:solidFill>
                  <a:srgbClr val="002060"/>
                </a:solidFill>
              </a:rPr>
              <a:t>Agenda</a:t>
            </a:r>
          </a:p>
        </p:txBody>
      </p:sp>
      <p:sp>
        <p:nvSpPr>
          <p:cNvPr id="4" name="Content Placeholder 3">
            <a:extLst>
              <a:ext uri="{FF2B5EF4-FFF2-40B4-BE49-F238E27FC236}">
                <a16:creationId xmlns:a16="http://schemas.microsoft.com/office/drawing/2014/main" id="{A8900078-865E-40C2-8E89-C78132BD06D6}"/>
              </a:ext>
            </a:extLst>
          </p:cNvPr>
          <p:cNvSpPr>
            <a:spLocks noGrp="1"/>
          </p:cNvSpPr>
          <p:nvPr>
            <p:ph idx="1"/>
          </p:nvPr>
        </p:nvSpPr>
        <p:spPr>
          <a:xfrm>
            <a:off x="323528" y="1282703"/>
            <a:ext cx="8555360" cy="3730474"/>
          </a:xfrm>
        </p:spPr>
        <p:txBody>
          <a:bodyPr rtlCol="0">
            <a:normAutofit/>
          </a:bodyPr>
          <a:lstStyle/>
          <a:p>
            <a:pPr eaLnBrk="1" fontAlgn="auto" hangingPunct="1">
              <a:spcAft>
                <a:spcPts val="0"/>
              </a:spcAft>
              <a:buFont typeface="Arial"/>
              <a:buChar char="•"/>
              <a:defRPr/>
            </a:pPr>
            <a:r>
              <a:rPr lang="en-GB" sz="2400" dirty="0"/>
              <a:t>Introduction to Roehampton, your programme and each other</a:t>
            </a:r>
          </a:p>
          <a:p>
            <a:pPr eaLnBrk="1" fontAlgn="auto" hangingPunct="1">
              <a:spcAft>
                <a:spcPts val="0"/>
              </a:spcAft>
              <a:buFont typeface="Arial"/>
              <a:buChar char="•"/>
              <a:defRPr/>
            </a:pPr>
            <a:r>
              <a:rPr lang="en-GB" sz="2400" dirty="0"/>
              <a:t>Ice-breaker</a:t>
            </a:r>
          </a:p>
          <a:p>
            <a:pPr eaLnBrk="1" fontAlgn="auto" hangingPunct="1">
              <a:spcAft>
                <a:spcPts val="0"/>
              </a:spcAft>
              <a:buFont typeface="Arial"/>
              <a:buChar char="•"/>
              <a:defRPr/>
            </a:pPr>
            <a:r>
              <a:rPr lang="en-GB" sz="2400" dirty="0"/>
              <a:t>Reviewing postgraduate assessment criteria: What do we mean by critical thinking, writing and analysis?</a:t>
            </a:r>
          </a:p>
          <a:p>
            <a:pPr eaLnBrk="1" fontAlgn="auto" hangingPunct="1">
              <a:spcAft>
                <a:spcPts val="0"/>
              </a:spcAft>
              <a:buFont typeface="Arial"/>
              <a:buChar char="•"/>
              <a:defRPr/>
            </a:pPr>
            <a:r>
              <a:rPr lang="en-GB" sz="2400" dirty="0"/>
              <a:t>Referencing</a:t>
            </a:r>
          </a:p>
          <a:p>
            <a:pPr eaLnBrk="1" fontAlgn="auto" hangingPunct="1">
              <a:spcAft>
                <a:spcPts val="0"/>
              </a:spcAft>
              <a:buFont typeface="Arial"/>
              <a:buChar char="•"/>
              <a:defRPr/>
            </a:pPr>
            <a:r>
              <a:rPr lang="en-GB" sz="2400" dirty="0"/>
              <a:t>How to access essential resources to support your studies</a:t>
            </a:r>
          </a:p>
          <a:p>
            <a:pPr eaLnBrk="1" fontAlgn="auto" hangingPunct="1">
              <a:spcAft>
                <a:spcPts val="0"/>
              </a:spcAft>
              <a:buFont typeface="Arial"/>
              <a:buChar char="•"/>
              <a:defRPr/>
            </a:pPr>
            <a:r>
              <a:rPr lang="en-GB" sz="2400" dirty="0"/>
              <a:t>Academic regulations </a:t>
            </a:r>
          </a:p>
          <a:p>
            <a:pPr eaLnBrk="1" fontAlgn="auto" hangingPunct="1">
              <a:spcAft>
                <a:spcPts val="0"/>
              </a:spcAft>
              <a:buFont typeface="Arial"/>
              <a:buChar char="•"/>
              <a:defRPr/>
            </a:pPr>
            <a:r>
              <a:rPr lang="en-GB" sz="2400" dirty="0"/>
              <a:t>How to be a successful Roehampton student </a:t>
            </a:r>
          </a:p>
        </p:txBody>
      </p:sp>
      <p:cxnSp>
        <p:nvCxnSpPr>
          <p:cNvPr id="7" name="Straight Connector 6">
            <a:extLst>
              <a:ext uri="{FF2B5EF4-FFF2-40B4-BE49-F238E27FC236}">
                <a16:creationId xmlns:a16="http://schemas.microsoft.com/office/drawing/2014/main" id="{BA2C83E8-288A-46BC-BE16-0DDAD7548316}"/>
              </a:ext>
            </a:extLst>
          </p:cNvPr>
          <p:cNvCxnSpPr/>
          <p:nvPr/>
        </p:nvCxnSpPr>
        <p:spPr>
          <a:xfrm>
            <a:off x="107952" y="1255713"/>
            <a:ext cx="892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5E64A26-28DD-4EA0-A005-7E3E2E5B39D8}"/>
              </a:ext>
            </a:extLst>
          </p:cNvPr>
          <p:cNvSpPr>
            <a:spLocks noGrp="1" noChangeArrowheads="1"/>
          </p:cNvSpPr>
          <p:nvPr>
            <p:ph type="title" idx="4294967295"/>
          </p:nvPr>
        </p:nvSpPr>
        <p:spPr>
          <a:xfrm>
            <a:off x="0" y="46038"/>
            <a:ext cx="8229600" cy="1143000"/>
          </a:xfrm>
        </p:spPr>
        <p:txBody>
          <a:bodyPr/>
          <a:lstStyle/>
          <a:p>
            <a:pPr algn="r" eaLnBrk="1" hangingPunct="1"/>
            <a:r>
              <a:rPr lang="en-GB" altLang="en-US" sz="4000" b="1">
                <a:solidFill>
                  <a:srgbClr val="002060"/>
                </a:solidFill>
              </a:rPr>
              <a:t>About Roehampton</a:t>
            </a:r>
          </a:p>
        </p:txBody>
      </p:sp>
      <p:pic>
        <p:nvPicPr>
          <p:cNvPr id="24579" name="Picture 2" descr="Description: Ranked best modern university in London">
            <a:extLst>
              <a:ext uri="{FF2B5EF4-FFF2-40B4-BE49-F238E27FC236}">
                <a16:creationId xmlns:a16="http://schemas.microsoft.com/office/drawing/2014/main" id="{1DC48CF5-2A21-45F4-9F15-ADFEEB476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2" y="1130300"/>
            <a:ext cx="62261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a:extLst>
              <a:ext uri="{FF2B5EF4-FFF2-40B4-BE49-F238E27FC236}">
                <a16:creationId xmlns:a16="http://schemas.microsoft.com/office/drawing/2014/main" id="{9D1C1128-CDCE-4085-8E11-4A1308924FBA}"/>
              </a:ext>
            </a:extLst>
          </p:cNvPr>
          <p:cNvSpPr>
            <a:spLocks noChangeArrowheads="1"/>
          </p:cNvSpPr>
          <p:nvPr/>
        </p:nvSpPr>
        <p:spPr bwMode="auto">
          <a:xfrm>
            <a:off x="1741488" y="3001963"/>
            <a:ext cx="6323012" cy="10779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FFFF"/>
                </a:solidFill>
              </a:rPr>
              <a:t>Roehampton is most research-intensive modern university in UK</a:t>
            </a:r>
            <a:endParaRPr lang="en-GB" altLang="en-US" dirty="0">
              <a:solidFill>
                <a:srgbClr val="FFFFFF"/>
              </a:solidFill>
            </a:endParaRPr>
          </a:p>
        </p:txBody>
      </p:sp>
      <p:pic>
        <p:nvPicPr>
          <p:cNvPr id="24581" name="Picture 5">
            <a:extLst>
              <a:ext uri="{FF2B5EF4-FFF2-40B4-BE49-F238E27FC236}">
                <a16:creationId xmlns:a16="http://schemas.microsoft.com/office/drawing/2014/main" id="{4D4BA189-9E34-42E3-A280-2D4DF8D31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177"/>
          <a:stretch>
            <a:fillRect/>
          </a:stretch>
        </p:blipFill>
        <p:spPr bwMode="auto">
          <a:xfrm>
            <a:off x="3732215" y="4194175"/>
            <a:ext cx="16859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607ACFF-800F-44E6-8416-1A2DDCED67DD}"/>
              </a:ext>
            </a:extLst>
          </p:cNvPr>
          <p:cNvSpPr>
            <a:spLocks noGrp="1" noChangeArrowheads="1"/>
          </p:cNvSpPr>
          <p:nvPr>
            <p:ph type="title"/>
          </p:nvPr>
        </p:nvSpPr>
        <p:spPr/>
        <p:txBody>
          <a:bodyPr/>
          <a:lstStyle/>
          <a:p>
            <a:pPr algn="r" eaLnBrk="1" hangingPunct="1"/>
            <a:r>
              <a:rPr lang="en-GB" altLang="en-US" sz="4000" b="1">
                <a:solidFill>
                  <a:srgbClr val="002060"/>
                </a:solidFill>
              </a:rPr>
              <a:t>Vision and values</a:t>
            </a:r>
          </a:p>
        </p:txBody>
      </p:sp>
      <p:sp>
        <p:nvSpPr>
          <p:cNvPr id="26627" name="Content Placeholder 2">
            <a:extLst>
              <a:ext uri="{FF2B5EF4-FFF2-40B4-BE49-F238E27FC236}">
                <a16:creationId xmlns:a16="http://schemas.microsoft.com/office/drawing/2014/main" id="{078E7711-4C46-4F30-B2D9-1872182BFC66}"/>
              </a:ext>
            </a:extLst>
          </p:cNvPr>
          <p:cNvSpPr>
            <a:spLocks noGrp="1" noChangeArrowheads="1"/>
          </p:cNvSpPr>
          <p:nvPr>
            <p:ph idx="1"/>
          </p:nvPr>
        </p:nvSpPr>
        <p:spPr/>
        <p:txBody>
          <a:bodyPr/>
          <a:lstStyle/>
          <a:p>
            <a:pPr eaLnBrk="1" hangingPunct="1"/>
            <a:endParaRPr lang="en-GB" altLang="en-US"/>
          </a:p>
        </p:txBody>
      </p:sp>
      <p:cxnSp>
        <p:nvCxnSpPr>
          <p:cNvPr id="7" name="Straight Connector 6">
            <a:extLst>
              <a:ext uri="{FF2B5EF4-FFF2-40B4-BE49-F238E27FC236}">
                <a16:creationId xmlns:a16="http://schemas.microsoft.com/office/drawing/2014/main" id="{7CF2CE7A-9928-4C3F-B15B-CF1560595A32}"/>
              </a:ext>
            </a:extLst>
          </p:cNvPr>
          <p:cNvCxnSpPr/>
          <p:nvPr/>
        </p:nvCxnSpPr>
        <p:spPr>
          <a:xfrm>
            <a:off x="107952" y="1441450"/>
            <a:ext cx="892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6629" name="Picture 7">
            <a:extLst>
              <a:ext uri="{FF2B5EF4-FFF2-40B4-BE49-F238E27FC236}">
                <a16:creationId xmlns:a16="http://schemas.microsoft.com/office/drawing/2014/main" id="{7FBEBD50-7536-42DA-8D00-EB7F5C5A1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5" y="1700213"/>
            <a:ext cx="83137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itle 1">
            <a:extLst>
              <a:ext uri="{FF2B5EF4-FFF2-40B4-BE49-F238E27FC236}">
                <a16:creationId xmlns:a16="http://schemas.microsoft.com/office/drawing/2014/main" id="{3FA9A181-D6D8-4A8C-84A2-972F98E44198}"/>
              </a:ext>
            </a:extLst>
          </p:cNvPr>
          <p:cNvSpPr txBox="1">
            <a:spLocks noChangeArrowheads="1"/>
          </p:cNvSpPr>
          <p:nvPr/>
        </p:nvSpPr>
        <p:spPr bwMode="auto">
          <a:xfrm>
            <a:off x="789781" y="3864088"/>
            <a:ext cx="75612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a:solidFill>
                  <a:srgbClr val="002060"/>
                </a:solidFill>
              </a:rPr>
              <a:t>Collegiality, Equality, Diversity, Global Outlook</a:t>
            </a:r>
            <a:br>
              <a:rPr lang="en-GB" altLang="en-US" sz="2400" b="1" dirty="0">
                <a:solidFill>
                  <a:srgbClr val="002060"/>
                </a:solidFill>
              </a:rPr>
            </a:br>
            <a:r>
              <a:rPr lang="en-GB" altLang="en-US" sz="2400" b="1" dirty="0">
                <a:solidFill>
                  <a:srgbClr val="002060"/>
                </a:solidFill>
              </a:rPr>
              <a:t>Challenging, Inspiring &amp; Supportive of students</a:t>
            </a:r>
            <a:br>
              <a:rPr lang="en-GB" altLang="en-US" sz="2400" b="1" dirty="0">
                <a:solidFill>
                  <a:srgbClr val="002060"/>
                </a:solidFill>
              </a:rPr>
            </a:br>
            <a:br>
              <a:rPr lang="en-GB" altLang="en-US" sz="2000" dirty="0">
                <a:solidFill>
                  <a:srgbClr val="C00000"/>
                </a:solidFill>
              </a:rPr>
            </a:br>
            <a:endParaRPr lang="en-GB" altLang="en-US" sz="2000" dirty="0">
              <a:solidFill>
                <a:srgbClr val="C00000"/>
              </a:solidFil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C454013-5804-4AB8-98EC-AA138FCA55BF}"/>
              </a:ext>
            </a:extLst>
          </p:cNvPr>
          <p:cNvSpPr>
            <a:spLocks noGrp="1" noChangeArrowheads="1"/>
          </p:cNvSpPr>
          <p:nvPr>
            <p:ph type="title"/>
          </p:nvPr>
        </p:nvSpPr>
        <p:spPr>
          <a:xfrm>
            <a:off x="457200" y="-90264"/>
            <a:ext cx="8229600" cy="1143000"/>
          </a:xfrm>
        </p:spPr>
        <p:txBody>
          <a:bodyPr/>
          <a:lstStyle/>
          <a:p>
            <a:pPr eaLnBrk="1" hangingPunct="1"/>
            <a:r>
              <a:rPr lang="en-GB" altLang="en-US" dirty="0"/>
              <a:t>Modules you will study</a:t>
            </a:r>
          </a:p>
        </p:txBody>
      </p:sp>
      <p:graphicFrame>
        <p:nvGraphicFramePr>
          <p:cNvPr id="17" name="Table 17">
            <a:extLst>
              <a:ext uri="{FF2B5EF4-FFF2-40B4-BE49-F238E27FC236}">
                <a16:creationId xmlns:a16="http://schemas.microsoft.com/office/drawing/2014/main" id="{23F4F39C-36BC-470A-9A72-F1E6F96DA117}"/>
              </a:ext>
            </a:extLst>
          </p:cNvPr>
          <p:cNvGraphicFramePr>
            <a:graphicFrameLocks noGrp="1"/>
          </p:cNvGraphicFramePr>
          <p:nvPr>
            <p:ph idx="1"/>
            <p:extLst>
              <p:ext uri="{D42A27DB-BD31-4B8C-83A1-F6EECF244321}">
                <p14:modId xmlns:p14="http://schemas.microsoft.com/office/powerpoint/2010/main" val="4102550946"/>
              </p:ext>
            </p:extLst>
          </p:nvPr>
        </p:nvGraphicFramePr>
        <p:xfrm>
          <a:off x="251520" y="836712"/>
          <a:ext cx="8640960" cy="4472752"/>
        </p:xfrm>
        <a:graphic>
          <a:graphicData uri="http://schemas.openxmlformats.org/drawingml/2006/table">
            <a:tbl>
              <a:tblPr firstRow="1" bandRow="1">
                <a:tableStyleId>{073A0DAA-6AF3-43AB-8588-CEC1D06C72B9}</a:tableStyleId>
              </a:tblPr>
              <a:tblGrid>
                <a:gridCol w="2160240">
                  <a:extLst>
                    <a:ext uri="{9D8B030D-6E8A-4147-A177-3AD203B41FA5}">
                      <a16:colId xmlns:a16="http://schemas.microsoft.com/office/drawing/2014/main" val="3745196715"/>
                    </a:ext>
                  </a:extLst>
                </a:gridCol>
                <a:gridCol w="2160240">
                  <a:extLst>
                    <a:ext uri="{9D8B030D-6E8A-4147-A177-3AD203B41FA5}">
                      <a16:colId xmlns:a16="http://schemas.microsoft.com/office/drawing/2014/main" val="855136686"/>
                    </a:ext>
                  </a:extLst>
                </a:gridCol>
                <a:gridCol w="2160240">
                  <a:extLst>
                    <a:ext uri="{9D8B030D-6E8A-4147-A177-3AD203B41FA5}">
                      <a16:colId xmlns:a16="http://schemas.microsoft.com/office/drawing/2014/main" val="816985458"/>
                    </a:ext>
                  </a:extLst>
                </a:gridCol>
                <a:gridCol w="2160240">
                  <a:extLst>
                    <a:ext uri="{9D8B030D-6E8A-4147-A177-3AD203B41FA5}">
                      <a16:colId xmlns:a16="http://schemas.microsoft.com/office/drawing/2014/main" val="1264868699"/>
                    </a:ext>
                  </a:extLst>
                </a:gridCol>
              </a:tblGrid>
              <a:tr h="597970">
                <a:tc>
                  <a:txBody>
                    <a:bodyPr/>
                    <a:lstStyle/>
                    <a:p>
                      <a:pPr algn="ctr"/>
                      <a:r>
                        <a:rPr lang="en-US" sz="1600" dirty="0"/>
                        <a:t>Master of Business Administration </a:t>
                      </a:r>
                    </a:p>
                  </a:txBody>
                  <a:tcPr/>
                </a:tc>
                <a:tc>
                  <a:txBody>
                    <a:bodyPr/>
                    <a:lstStyle/>
                    <a:p>
                      <a:pPr algn="ctr"/>
                      <a:r>
                        <a:rPr lang="en-SG" sz="1600" dirty="0"/>
                        <a:t>MSc in Global Human Resource Management</a:t>
                      </a:r>
                      <a:endParaRPr lang="en-US" sz="1600" dirty="0"/>
                    </a:p>
                  </a:txBody>
                  <a:tcPr/>
                </a:tc>
                <a:tc>
                  <a:txBody>
                    <a:bodyPr/>
                    <a:lstStyle/>
                    <a:p>
                      <a:pPr algn="ctr"/>
                      <a:r>
                        <a:rPr lang="en-US" sz="1600" dirty="0"/>
                        <a:t>MSc in Global Marketing </a:t>
                      </a:r>
                    </a:p>
                  </a:txBody>
                  <a:tcPr/>
                </a:tc>
                <a:tc>
                  <a:txBody>
                    <a:bodyPr/>
                    <a:lstStyle/>
                    <a:p>
                      <a:pPr algn="ctr"/>
                      <a:r>
                        <a:rPr lang="en-US" sz="1600" dirty="0"/>
                        <a:t>MSc in Global Financial Management </a:t>
                      </a:r>
                    </a:p>
                  </a:txBody>
                  <a:tcPr/>
                </a:tc>
                <a:extLst>
                  <a:ext uri="{0D108BD9-81ED-4DB2-BD59-A6C34878D82A}">
                    <a16:rowId xmlns:a16="http://schemas.microsoft.com/office/drawing/2014/main" val="2719895245"/>
                  </a:ext>
                </a:extLst>
              </a:tr>
              <a:tr h="382911">
                <a:tc>
                  <a:txBody>
                    <a:bodyPr/>
                    <a:lstStyle/>
                    <a:p>
                      <a:r>
                        <a:rPr lang="en-US" sz="1400" dirty="0"/>
                        <a:t>Business Research Methods</a:t>
                      </a:r>
                    </a:p>
                  </a:txBody>
                  <a:tcPr/>
                </a:tc>
                <a:tc>
                  <a:txBody>
                    <a:bodyPr/>
                    <a:lstStyle/>
                    <a:p>
                      <a:r>
                        <a:rPr lang="en-SG" sz="1400" dirty="0"/>
                        <a:t>Business Research Methods</a:t>
                      </a:r>
                    </a:p>
                  </a:txBody>
                  <a:tcPr/>
                </a:tc>
                <a:tc>
                  <a:txBody>
                    <a:bodyPr/>
                    <a:lstStyle/>
                    <a:p>
                      <a:r>
                        <a:rPr lang="en-SG" sz="1400" dirty="0"/>
                        <a:t>Business Research Methods</a:t>
                      </a:r>
                    </a:p>
                  </a:txBody>
                  <a:tcPr/>
                </a:tc>
                <a:tc>
                  <a:txBody>
                    <a:bodyPr/>
                    <a:lstStyle/>
                    <a:p>
                      <a:r>
                        <a:rPr lang="en-US" sz="1400" dirty="0"/>
                        <a:t>Business Research Methods </a:t>
                      </a:r>
                    </a:p>
                  </a:txBody>
                  <a:tcPr/>
                </a:tc>
                <a:extLst>
                  <a:ext uri="{0D108BD9-81ED-4DB2-BD59-A6C34878D82A}">
                    <a16:rowId xmlns:a16="http://schemas.microsoft.com/office/drawing/2014/main" val="1498046748"/>
                  </a:ext>
                </a:extLst>
              </a:tr>
              <a:tr h="382911">
                <a:tc>
                  <a:txBody>
                    <a:bodyPr/>
                    <a:lstStyle/>
                    <a:p>
                      <a:r>
                        <a:rPr lang="en-US" sz="1400" dirty="0"/>
                        <a:t>Strategic Marketing </a:t>
                      </a:r>
                    </a:p>
                  </a:txBody>
                  <a:tcPr/>
                </a:tc>
                <a:tc>
                  <a:txBody>
                    <a:bodyPr/>
                    <a:lstStyle/>
                    <a:p>
                      <a:r>
                        <a:rPr lang="en-SG" sz="1400" dirty="0"/>
                        <a:t>Strategic Marketing</a:t>
                      </a:r>
                    </a:p>
                  </a:txBody>
                  <a:tcPr/>
                </a:tc>
                <a:tc>
                  <a:txBody>
                    <a:bodyPr/>
                    <a:lstStyle/>
                    <a:p>
                      <a:r>
                        <a:rPr lang="en-SG" sz="1400" dirty="0"/>
                        <a:t>Strategic Marketing</a:t>
                      </a:r>
                    </a:p>
                  </a:txBody>
                  <a:tcPr/>
                </a:tc>
                <a:tc>
                  <a:txBody>
                    <a:bodyPr/>
                    <a:lstStyle/>
                    <a:p>
                      <a:r>
                        <a:rPr lang="en-US" sz="1400" dirty="0"/>
                        <a:t>Strategic Marketing</a:t>
                      </a:r>
                    </a:p>
                  </a:txBody>
                  <a:tcPr/>
                </a:tc>
                <a:extLst>
                  <a:ext uri="{0D108BD9-81ED-4DB2-BD59-A6C34878D82A}">
                    <a16:rowId xmlns:a16="http://schemas.microsoft.com/office/drawing/2014/main" val="3466707816"/>
                  </a:ext>
                </a:extLst>
              </a:tr>
              <a:tr h="382911">
                <a:tc>
                  <a:txBody>
                    <a:bodyPr/>
                    <a:lstStyle/>
                    <a:p>
                      <a:r>
                        <a:rPr lang="en-US" sz="1400" dirty="0"/>
                        <a:t>Financial Performance Management </a:t>
                      </a:r>
                    </a:p>
                  </a:txBody>
                  <a:tcPr/>
                </a:tc>
                <a:tc>
                  <a:txBody>
                    <a:bodyPr/>
                    <a:lstStyle/>
                    <a:p>
                      <a:r>
                        <a:rPr lang="en-SG" sz="1400" dirty="0"/>
                        <a:t>Financial Performance Management</a:t>
                      </a:r>
                    </a:p>
                  </a:txBody>
                  <a:tcPr/>
                </a:tc>
                <a:tc>
                  <a:txBody>
                    <a:bodyPr/>
                    <a:lstStyle/>
                    <a:p>
                      <a:r>
                        <a:rPr lang="en-SG" sz="1400" dirty="0"/>
                        <a:t>Financial Performance Management</a:t>
                      </a:r>
                    </a:p>
                  </a:txBody>
                  <a:tcPr/>
                </a:tc>
                <a:tc>
                  <a:txBody>
                    <a:bodyPr/>
                    <a:lstStyle/>
                    <a:p>
                      <a:r>
                        <a:rPr lang="en-US" sz="1400" dirty="0"/>
                        <a:t>Financial Performance Management </a:t>
                      </a:r>
                    </a:p>
                  </a:txBody>
                  <a:tcPr/>
                </a:tc>
                <a:extLst>
                  <a:ext uri="{0D108BD9-81ED-4DB2-BD59-A6C34878D82A}">
                    <a16:rowId xmlns:a16="http://schemas.microsoft.com/office/drawing/2014/main" val="1522674061"/>
                  </a:ext>
                </a:extLst>
              </a:tr>
              <a:tr h="382911">
                <a:tc>
                  <a:txBody>
                    <a:bodyPr/>
                    <a:lstStyle/>
                    <a:p>
                      <a:r>
                        <a:rPr lang="en-SG" sz="1400" dirty="0"/>
                        <a:t>Leadership and Change Management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prstClr val="black"/>
                          </a:solidFill>
                          <a:effectLst/>
                          <a:uLnTx/>
                          <a:uFillTx/>
                          <a:latin typeface="Calibri"/>
                          <a:ea typeface="+mn-ea"/>
                          <a:cs typeface="+mn-cs"/>
                        </a:rPr>
                        <a:t>Leadership and Change Management </a:t>
                      </a:r>
                      <a:endParaRPr kumimoji="0" lang="en-SG" sz="14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black"/>
                          </a:solidFill>
                          <a:effectLst/>
                          <a:uLnTx/>
                          <a:uFillTx/>
                          <a:latin typeface="Calibri"/>
                          <a:ea typeface="+mn-ea"/>
                          <a:cs typeface="+mn-cs"/>
                        </a:rPr>
                        <a:t>Leadership and Change Management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black"/>
                          </a:solidFill>
                          <a:effectLst/>
                          <a:uLnTx/>
                          <a:uFillTx/>
                          <a:latin typeface="Calibri"/>
                          <a:ea typeface="+mn-ea"/>
                          <a:cs typeface="+mn-cs"/>
                        </a:rPr>
                        <a:t>Leadership and Change Management </a:t>
                      </a:r>
                    </a:p>
                  </a:txBody>
                  <a:tcPr/>
                </a:tc>
                <a:extLst>
                  <a:ext uri="{0D108BD9-81ED-4DB2-BD59-A6C34878D82A}">
                    <a16:rowId xmlns:a16="http://schemas.microsoft.com/office/drawing/2014/main" val="3558373952"/>
                  </a:ext>
                </a:extLst>
              </a:tr>
              <a:tr h="382911">
                <a:tc>
                  <a:txBody>
                    <a:bodyPr/>
                    <a:lstStyle/>
                    <a:p>
                      <a:r>
                        <a:rPr lang="en-SG" sz="1400" dirty="0"/>
                        <a:t>Sustainable Business Strategy </a:t>
                      </a:r>
                    </a:p>
                  </a:txBody>
                  <a:tcPr/>
                </a:tc>
                <a:tc>
                  <a:txBody>
                    <a:bodyPr/>
                    <a:lstStyle/>
                    <a:p>
                      <a:r>
                        <a:rPr lang="en-SG" sz="1400" dirty="0"/>
                        <a:t>Managing Across Borders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400" dirty="0"/>
                        <a:t>E-Marketing </a:t>
                      </a:r>
                    </a:p>
                  </a:txBody>
                  <a:tcPr/>
                </a:tc>
                <a:tc>
                  <a:txBody>
                    <a:bodyPr/>
                    <a:lstStyle/>
                    <a:p>
                      <a:r>
                        <a:rPr lang="en-US" sz="1400" dirty="0"/>
                        <a:t>Strategic Investment Appraisal </a:t>
                      </a:r>
                    </a:p>
                  </a:txBody>
                  <a:tcPr/>
                </a:tc>
                <a:extLst>
                  <a:ext uri="{0D108BD9-81ED-4DB2-BD59-A6C34878D82A}">
                    <a16:rowId xmlns:a16="http://schemas.microsoft.com/office/drawing/2014/main" val="3673828756"/>
                  </a:ext>
                </a:extLst>
              </a:tr>
              <a:tr h="382911">
                <a:tc>
                  <a:txBody>
                    <a:bodyPr/>
                    <a:lstStyle/>
                    <a:p>
                      <a:r>
                        <a:rPr lang="en-SG" sz="1400" dirty="0"/>
                        <a:t>Project Management </a:t>
                      </a:r>
                    </a:p>
                  </a:txBody>
                  <a:tcPr/>
                </a:tc>
                <a:tc>
                  <a:txBody>
                    <a:bodyPr/>
                    <a:lstStyle/>
                    <a:p>
                      <a:r>
                        <a:rPr lang="en-SG" sz="1400" dirty="0"/>
                        <a:t>Global Strategic Management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400" dirty="0"/>
                        <a:t>Global Strategic Management </a:t>
                      </a:r>
                    </a:p>
                  </a:txBody>
                  <a:tcPr/>
                </a:tc>
                <a:tc>
                  <a:txBody>
                    <a:bodyPr/>
                    <a:lstStyle/>
                    <a:p>
                      <a:r>
                        <a:rPr lang="en-US" sz="1400" dirty="0"/>
                        <a:t>Global Strategic Management </a:t>
                      </a:r>
                    </a:p>
                  </a:txBody>
                  <a:tcPr/>
                </a:tc>
                <a:extLst>
                  <a:ext uri="{0D108BD9-81ED-4DB2-BD59-A6C34878D82A}">
                    <a16:rowId xmlns:a16="http://schemas.microsoft.com/office/drawing/2014/main" val="815881622"/>
                  </a:ext>
                </a:extLst>
              </a:tr>
              <a:tr h="382911">
                <a:tc>
                  <a:txBody>
                    <a:bodyPr/>
                    <a:lstStyle/>
                    <a:p>
                      <a:r>
                        <a:rPr lang="en-SG" sz="1400" dirty="0"/>
                        <a:t>HR Business Partnering </a:t>
                      </a:r>
                    </a:p>
                  </a:txBody>
                  <a:tcPr/>
                </a:tc>
                <a:tc>
                  <a:txBody>
                    <a:bodyPr/>
                    <a:lstStyle/>
                    <a:p>
                      <a:r>
                        <a:rPr lang="en-SG" sz="1400" dirty="0"/>
                        <a:t>HR Business Partnering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400" dirty="0"/>
                        <a:t>Global Brand Management</a:t>
                      </a:r>
                    </a:p>
                  </a:txBody>
                  <a:tcPr/>
                </a:tc>
                <a:tc>
                  <a:txBody>
                    <a:bodyPr/>
                    <a:lstStyle/>
                    <a:p>
                      <a:r>
                        <a:rPr lang="en-US" sz="1400" dirty="0"/>
                        <a:t>International Corporate Finance </a:t>
                      </a:r>
                    </a:p>
                  </a:txBody>
                  <a:tcPr/>
                </a:tc>
                <a:extLst>
                  <a:ext uri="{0D108BD9-81ED-4DB2-BD59-A6C34878D82A}">
                    <a16:rowId xmlns:a16="http://schemas.microsoft.com/office/drawing/2014/main" val="2751705528"/>
                  </a:ext>
                </a:extLst>
              </a:tr>
              <a:tr h="382911">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400" dirty="0"/>
                        <a:t>Dissertation </a:t>
                      </a:r>
                      <a:r>
                        <a:rPr lang="en-SG" sz="1400" u="sng" dirty="0"/>
                        <a:t>OR</a:t>
                      </a:r>
                      <a:r>
                        <a:rPr lang="en-SG" sz="1400" dirty="0"/>
                        <a:t> Consultancy Project </a:t>
                      </a:r>
                    </a:p>
                  </a:txBody>
                  <a:tcPr/>
                </a:tc>
                <a:tc hMerge="1">
                  <a:txBody>
                    <a:bodyPr/>
                    <a:lstStyle/>
                    <a:p>
                      <a:endParaRPr lang="en-US" sz="1500" dirty="0"/>
                    </a:p>
                  </a:txBody>
                  <a:tcPr/>
                </a:tc>
                <a:tc hMerge="1">
                  <a:txBody>
                    <a:bodyPr/>
                    <a:lstStyle/>
                    <a:p>
                      <a:endParaRPr lang="en-US" sz="1500" dirty="0"/>
                    </a:p>
                  </a:txBody>
                  <a:tcPr/>
                </a:tc>
                <a:tc hMerge="1">
                  <a:txBody>
                    <a:bodyPr/>
                    <a:lstStyle/>
                    <a:p>
                      <a:endParaRPr lang="en-US" sz="1500" dirty="0"/>
                    </a:p>
                  </a:txBody>
                  <a:tcPr/>
                </a:tc>
                <a:extLst>
                  <a:ext uri="{0D108BD9-81ED-4DB2-BD59-A6C34878D82A}">
                    <a16:rowId xmlns:a16="http://schemas.microsoft.com/office/drawing/2014/main" val="3233507744"/>
                  </a:ext>
                </a:extLst>
              </a:tr>
            </a:tbl>
          </a:graphicData>
        </a:graphic>
      </p:graphicFrame>
    </p:spTree>
    <p:extLst>
      <p:ext uri="{BB962C8B-B14F-4D97-AF65-F5344CB8AC3E}">
        <p14:creationId xmlns:p14="http://schemas.microsoft.com/office/powerpoint/2010/main" val="32746468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148A-B7DF-4581-A351-F4D7F5EAE612}"/>
              </a:ext>
            </a:extLst>
          </p:cNvPr>
          <p:cNvSpPr>
            <a:spLocks noGrp="1"/>
          </p:cNvSpPr>
          <p:nvPr>
            <p:ph type="title"/>
          </p:nvPr>
        </p:nvSpPr>
        <p:spPr/>
        <p:txBody>
          <a:bodyPr rtlCol="0">
            <a:normAutofit/>
          </a:bodyPr>
          <a:lstStyle/>
          <a:p>
            <a:pPr eaLnBrk="1" fontAlgn="auto" hangingPunct="1">
              <a:spcAft>
                <a:spcPts val="0"/>
              </a:spcAft>
              <a:defRPr/>
            </a:pPr>
            <a:r>
              <a:rPr lang="en-GB" dirty="0"/>
              <a:t>Ice-breaker</a:t>
            </a:r>
          </a:p>
        </p:txBody>
      </p:sp>
      <p:sp>
        <p:nvSpPr>
          <p:cNvPr id="3" name="Text Placeholder 2">
            <a:extLst>
              <a:ext uri="{FF2B5EF4-FFF2-40B4-BE49-F238E27FC236}">
                <a16:creationId xmlns:a16="http://schemas.microsoft.com/office/drawing/2014/main" id="{3B2E8E1A-0F24-49FA-99F7-CEB4D306D745}"/>
              </a:ext>
            </a:extLst>
          </p:cNvPr>
          <p:cNvSpPr>
            <a:spLocks noGrp="1"/>
          </p:cNvSpPr>
          <p:nvPr>
            <p:ph type="body" idx="1"/>
          </p:nvPr>
        </p:nvSpPr>
        <p:spPr/>
        <p:txBody>
          <a:bodyPr rtlCol="0">
            <a:normAutofit/>
          </a:bodyPr>
          <a:lstStyle/>
          <a:p>
            <a:pPr eaLnBrk="1" fontAlgn="auto" hangingPunct="1">
              <a:spcAft>
                <a:spcPts val="0"/>
              </a:spcAft>
              <a:defRPr/>
            </a:pPr>
            <a:endParaRPr lang="en-GB"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5DA933F-4FC0-4894-A886-4A30C53495E6}"/>
              </a:ext>
            </a:extLst>
          </p:cNvPr>
          <p:cNvSpPr>
            <a:spLocks noGrp="1" noChangeArrowheads="1"/>
          </p:cNvSpPr>
          <p:nvPr>
            <p:ph type="title"/>
          </p:nvPr>
        </p:nvSpPr>
        <p:spPr>
          <a:xfrm>
            <a:off x="457200" y="36513"/>
            <a:ext cx="8229600" cy="1143000"/>
          </a:xfrm>
        </p:spPr>
        <p:txBody>
          <a:bodyPr/>
          <a:lstStyle/>
          <a:p>
            <a:pPr eaLnBrk="1" hangingPunct="1"/>
            <a:r>
              <a:rPr lang="en-US" altLang="en-US" b="1"/>
              <a:t>What is critical thinking?</a:t>
            </a:r>
            <a:endParaRPr lang="en-GB" altLang="en-US" b="1"/>
          </a:p>
        </p:txBody>
      </p:sp>
      <p:sp>
        <p:nvSpPr>
          <p:cNvPr id="3" name="Content Placeholder 2">
            <a:extLst>
              <a:ext uri="{FF2B5EF4-FFF2-40B4-BE49-F238E27FC236}">
                <a16:creationId xmlns:a16="http://schemas.microsoft.com/office/drawing/2014/main" id="{4F5063DB-B5EE-4D47-8D6B-E1FB2B2CD7FA}"/>
              </a:ext>
            </a:extLst>
          </p:cNvPr>
          <p:cNvSpPr>
            <a:spLocks noGrp="1"/>
          </p:cNvSpPr>
          <p:nvPr>
            <p:ph idx="1"/>
          </p:nvPr>
        </p:nvSpPr>
        <p:spPr>
          <a:xfrm>
            <a:off x="457200" y="1136652"/>
            <a:ext cx="8229600" cy="4525963"/>
          </a:xfrm>
        </p:spPr>
        <p:txBody>
          <a:bodyPr rtlCol="0">
            <a:normAutofit/>
          </a:bodyPr>
          <a:lstStyle/>
          <a:p>
            <a:pPr marL="0" indent="0" eaLnBrk="1" fontAlgn="auto" hangingPunct="1">
              <a:spcAft>
                <a:spcPts val="0"/>
              </a:spcAft>
              <a:buNone/>
              <a:defRPr/>
            </a:pPr>
            <a:r>
              <a:rPr lang="en-GB" dirty="0"/>
              <a:t>Critical thinking is:</a:t>
            </a:r>
          </a:p>
          <a:p>
            <a:pPr eaLnBrk="1" fontAlgn="auto" hangingPunct="1">
              <a:spcAft>
                <a:spcPts val="0"/>
              </a:spcAft>
              <a:buFont typeface="Arial"/>
              <a:buChar char="•"/>
              <a:defRPr/>
            </a:pPr>
            <a:endParaRPr lang="en-GB" dirty="0"/>
          </a:p>
          <a:p>
            <a:pPr eaLnBrk="1" fontAlgn="auto" hangingPunct="1">
              <a:spcAft>
                <a:spcPts val="0"/>
              </a:spcAft>
              <a:buFont typeface="Arial"/>
              <a:buChar char="•"/>
              <a:defRPr/>
            </a:pPr>
            <a:endParaRPr lang="en-GB" dirty="0"/>
          </a:p>
        </p:txBody>
      </p:sp>
      <p:sp>
        <p:nvSpPr>
          <p:cNvPr id="31748" name="TextBox 4">
            <a:extLst>
              <a:ext uri="{FF2B5EF4-FFF2-40B4-BE49-F238E27FC236}">
                <a16:creationId xmlns:a16="http://schemas.microsoft.com/office/drawing/2014/main" id="{14328E3E-750E-45BD-ABFD-F2ED2E899CD5}"/>
              </a:ext>
            </a:extLst>
          </p:cNvPr>
          <p:cNvSpPr txBox="1">
            <a:spLocks noChangeArrowheads="1"/>
          </p:cNvSpPr>
          <p:nvPr/>
        </p:nvSpPr>
        <p:spPr bwMode="auto">
          <a:xfrm>
            <a:off x="7241459" y="4711700"/>
            <a:ext cx="1728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00" dirty="0">
                <a:solidFill>
                  <a:srgbClr val="000000"/>
                </a:solidFill>
              </a:rPr>
              <a:t>(Pd4pic.com, 2015)</a:t>
            </a:r>
          </a:p>
        </p:txBody>
      </p:sp>
      <p:pic>
        <p:nvPicPr>
          <p:cNvPr id="31749" name="Picture 10" descr="http://www.clker.com/cliparts/b/7/5/b/12517962551900438138Stick_Figure.svg.med.png">
            <a:hlinkClick r:id="rId2" tooltip="&quot;Download as SVG file&quot;"/>
            <a:extLst>
              <a:ext uri="{FF2B5EF4-FFF2-40B4-BE49-F238E27FC236}">
                <a16:creationId xmlns:a16="http://schemas.microsoft.com/office/drawing/2014/main" id="{80C78776-0D5F-4C6E-9352-11851ACAE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2079627"/>
            <a:ext cx="15748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a:extLst>
              <a:ext uri="{FF2B5EF4-FFF2-40B4-BE49-F238E27FC236}">
                <a16:creationId xmlns:a16="http://schemas.microsoft.com/office/drawing/2014/main" id="{AFAD4F0F-5227-4FF1-9C63-D51F2DDDA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825" y="2271715"/>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3">
            <a:extLst>
              <a:ext uri="{FF2B5EF4-FFF2-40B4-BE49-F238E27FC236}">
                <a16:creationId xmlns:a16="http://schemas.microsoft.com/office/drawing/2014/main" id="{BC68EBAE-5A01-4110-8F60-218D06EF4A02}"/>
              </a:ext>
            </a:extLst>
          </p:cNvPr>
          <p:cNvSpPr txBox="1">
            <a:spLocks noChangeArrowheads="1"/>
          </p:cNvSpPr>
          <p:nvPr/>
        </p:nvSpPr>
        <p:spPr bwMode="auto">
          <a:xfrm>
            <a:off x="3276600" y="2546350"/>
            <a:ext cx="1150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rgbClr val="000000"/>
                </a:solidFill>
              </a:rPr>
              <a:t>evaluating</a:t>
            </a:r>
          </a:p>
        </p:txBody>
      </p:sp>
      <p:pic>
        <p:nvPicPr>
          <p:cNvPr id="31752" name="Picture 13">
            <a:extLst>
              <a:ext uri="{FF2B5EF4-FFF2-40B4-BE49-F238E27FC236}">
                <a16:creationId xmlns:a16="http://schemas.microsoft.com/office/drawing/2014/main" id="{31E24144-B78D-4976-936F-E7276ED96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73240"/>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14">
            <a:extLst>
              <a:ext uri="{FF2B5EF4-FFF2-40B4-BE49-F238E27FC236}">
                <a16:creationId xmlns:a16="http://schemas.microsoft.com/office/drawing/2014/main" id="{0C0D0AAA-2FB0-4CA0-B325-9C068429C0B2}"/>
              </a:ext>
            </a:extLst>
          </p:cNvPr>
          <p:cNvSpPr txBox="1">
            <a:spLocks noChangeArrowheads="1"/>
          </p:cNvSpPr>
          <p:nvPr/>
        </p:nvSpPr>
        <p:spPr bwMode="auto">
          <a:xfrm>
            <a:off x="4878390" y="2087563"/>
            <a:ext cx="1150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000000"/>
                </a:solidFill>
              </a:rPr>
              <a:t>inferring</a:t>
            </a:r>
          </a:p>
        </p:txBody>
      </p:sp>
      <p:pic>
        <p:nvPicPr>
          <p:cNvPr id="31754" name="Picture 15">
            <a:extLst>
              <a:ext uri="{FF2B5EF4-FFF2-40B4-BE49-F238E27FC236}">
                <a16:creationId xmlns:a16="http://schemas.microsoft.com/office/drawing/2014/main" id="{F6F21073-BEB4-492F-9050-2D3931FF9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38" y="1736727"/>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16">
            <a:extLst>
              <a:ext uri="{FF2B5EF4-FFF2-40B4-BE49-F238E27FC236}">
                <a16:creationId xmlns:a16="http://schemas.microsoft.com/office/drawing/2014/main" id="{DE99F6A3-64AE-423A-893C-2B1F5FA9E308}"/>
              </a:ext>
            </a:extLst>
          </p:cNvPr>
          <p:cNvSpPr txBox="1">
            <a:spLocks noChangeArrowheads="1"/>
          </p:cNvSpPr>
          <p:nvPr/>
        </p:nvSpPr>
        <p:spPr bwMode="auto">
          <a:xfrm>
            <a:off x="6494463" y="2046290"/>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000000"/>
                </a:solidFill>
              </a:rPr>
              <a:t>questioning</a:t>
            </a:r>
          </a:p>
        </p:txBody>
      </p:sp>
      <p:pic>
        <p:nvPicPr>
          <p:cNvPr id="31756" name="Picture 17">
            <a:extLst>
              <a:ext uri="{FF2B5EF4-FFF2-40B4-BE49-F238E27FC236}">
                <a16:creationId xmlns:a16="http://schemas.microsoft.com/office/drawing/2014/main" id="{1E61FC1C-D0A9-49F2-A295-F03E704A0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2984502"/>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Box 18">
            <a:extLst>
              <a:ext uri="{FF2B5EF4-FFF2-40B4-BE49-F238E27FC236}">
                <a16:creationId xmlns:a16="http://schemas.microsoft.com/office/drawing/2014/main" id="{B6EFF9B1-3A81-4F29-936C-7228D7518E71}"/>
              </a:ext>
            </a:extLst>
          </p:cNvPr>
          <p:cNvSpPr txBox="1">
            <a:spLocks noChangeArrowheads="1"/>
          </p:cNvSpPr>
          <p:nvPr/>
        </p:nvSpPr>
        <p:spPr bwMode="auto">
          <a:xfrm>
            <a:off x="5191125" y="3287715"/>
            <a:ext cx="115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000000"/>
                </a:solidFill>
              </a:rPr>
              <a:t>judging</a:t>
            </a:r>
          </a:p>
        </p:txBody>
      </p:sp>
      <p:pic>
        <p:nvPicPr>
          <p:cNvPr id="31758" name="Picture 19">
            <a:extLst>
              <a:ext uri="{FF2B5EF4-FFF2-40B4-BE49-F238E27FC236}">
                <a16:creationId xmlns:a16="http://schemas.microsoft.com/office/drawing/2014/main" id="{B015C3B8-5AFD-47A5-99E9-45E4BC887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175" y="2914652"/>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Box 20">
            <a:extLst>
              <a:ext uri="{FF2B5EF4-FFF2-40B4-BE49-F238E27FC236}">
                <a16:creationId xmlns:a16="http://schemas.microsoft.com/office/drawing/2014/main" id="{9CDAB468-FE6D-4927-8416-D97E56808BDC}"/>
              </a:ext>
            </a:extLst>
          </p:cNvPr>
          <p:cNvSpPr txBox="1">
            <a:spLocks noChangeArrowheads="1"/>
          </p:cNvSpPr>
          <p:nvPr/>
        </p:nvSpPr>
        <p:spPr bwMode="auto">
          <a:xfrm>
            <a:off x="6948490" y="3243263"/>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000000"/>
                </a:solidFill>
              </a:rPr>
              <a:t>analysing</a:t>
            </a:r>
          </a:p>
        </p:txBody>
      </p:sp>
      <p:pic>
        <p:nvPicPr>
          <p:cNvPr id="31760" name="Picture 21">
            <a:extLst>
              <a:ext uri="{FF2B5EF4-FFF2-40B4-BE49-F238E27FC236}">
                <a16:creationId xmlns:a16="http://schemas.microsoft.com/office/drawing/2014/main" id="{86A6B011-78E5-4581-B06C-0B5DAB660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238" y="3414715"/>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TextBox 22">
            <a:extLst>
              <a:ext uri="{FF2B5EF4-FFF2-40B4-BE49-F238E27FC236}">
                <a16:creationId xmlns:a16="http://schemas.microsoft.com/office/drawing/2014/main" id="{990E96FD-ADBD-4371-8787-B1905C844BAF}"/>
              </a:ext>
            </a:extLst>
          </p:cNvPr>
          <p:cNvSpPr txBox="1">
            <a:spLocks noChangeArrowheads="1"/>
          </p:cNvSpPr>
          <p:nvPr/>
        </p:nvSpPr>
        <p:spPr bwMode="auto">
          <a:xfrm>
            <a:off x="3494090" y="3740150"/>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solidFill>
                  <a:srgbClr val="000000"/>
                </a:solidFill>
              </a:rPr>
              <a:t>reasoning</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21714DC-72C4-41CB-B457-A21C6B691027}"/>
              </a:ext>
            </a:extLst>
          </p:cNvPr>
          <p:cNvSpPr>
            <a:spLocks noGrp="1" noChangeArrowheads="1"/>
          </p:cNvSpPr>
          <p:nvPr>
            <p:ph type="title"/>
          </p:nvPr>
        </p:nvSpPr>
        <p:spPr>
          <a:xfrm>
            <a:off x="457200" y="-82550"/>
            <a:ext cx="8229600" cy="1143000"/>
          </a:xfrm>
        </p:spPr>
        <p:txBody>
          <a:bodyPr/>
          <a:lstStyle/>
          <a:p>
            <a:pPr eaLnBrk="1" hangingPunct="1"/>
            <a:r>
              <a:rPr lang="en-US" altLang="en-US" b="1"/>
              <a:t>What is critical thinking?</a:t>
            </a:r>
            <a:endParaRPr lang="en-GB" altLang="en-US" b="1"/>
          </a:p>
        </p:txBody>
      </p:sp>
      <p:sp>
        <p:nvSpPr>
          <p:cNvPr id="3" name="Content Placeholder 2">
            <a:extLst>
              <a:ext uri="{FF2B5EF4-FFF2-40B4-BE49-F238E27FC236}">
                <a16:creationId xmlns:a16="http://schemas.microsoft.com/office/drawing/2014/main" id="{99F2F4D5-1877-438E-AFFB-8A99F0C5C6AB}"/>
              </a:ext>
            </a:extLst>
          </p:cNvPr>
          <p:cNvSpPr>
            <a:spLocks noGrp="1"/>
          </p:cNvSpPr>
          <p:nvPr>
            <p:ph idx="1"/>
          </p:nvPr>
        </p:nvSpPr>
        <p:spPr>
          <a:xfrm>
            <a:off x="611560" y="950915"/>
            <a:ext cx="7704856" cy="4134271"/>
          </a:xfrm>
        </p:spPr>
        <p:txBody>
          <a:bodyPr rtlCol="0">
            <a:normAutofit/>
          </a:bodyPr>
          <a:lstStyle/>
          <a:p>
            <a:pPr marL="0" indent="0" eaLnBrk="1" fontAlgn="auto" hangingPunct="1">
              <a:spcAft>
                <a:spcPts val="0"/>
              </a:spcAft>
              <a:buNone/>
              <a:defRPr/>
            </a:pPr>
            <a:r>
              <a:rPr lang="en-GB" sz="2800" dirty="0"/>
              <a:t>“weighing up arguments for and against” (Cottrell, 2008)</a:t>
            </a:r>
          </a:p>
          <a:p>
            <a:pPr marL="0" indent="0" eaLnBrk="1" fontAlgn="auto" hangingPunct="1">
              <a:spcAft>
                <a:spcPts val="0"/>
              </a:spcAft>
              <a:buNone/>
              <a:defRPr/>
            </a:pPr>
            <a:r>
              <a:rPr lang="en-GB" sz="2800" dirty="0"/>
              <a:t>“Critical thinking is the intellectually disciplined process of actively and skilfully </a:t>
            </a:r>
            <a:r>
              <a:rPr lang="en-GB" sz="2800" b="1" dirty="0"/>
              <a:t>conceptualizing</a:t>
            </a:r>
            <a:r>
              <a:rPr lang="en-GB" sz="2800" dirty="0"/>
              <a:t>, </a:t>
            </a:r>
            <a:r>
              <a:rPr lang="en-GB" sz="2800" b="1" dirty="0"/>
              <a:t>applying</a:t>
            </a:r>
            <a:r>
              <a:rPr lang="en-GB" sz="2800" dirty="0"/>
              <a:t>, </a:t>
            </a:r>
            <a:r>
              <a:rPr lang="en-GB" sz="2800" b="1" dirty="0"/>
              <a:t>analysing</a:t>
            </a:r>
            <a:r>
              <a:rPr lang="en-GB" sz="2800" dirty="0"/>
              <a:t>, </a:t>
            </a:r>
            <a:r>
              <a:rPr lang="en-GB" sz="2800" b="1" dirty="0"/>
              <a:t>synthesizing</a:t>
            </a:r>
            <a:r>
              <a:rPr lang="en-GB" sz="2800" dirty="0"/>
              <a:t>, and/or </a:t>
            </a:r>
            <a:r>
              <a:rPr lang="en-GB" sz="2800" b="1" dirty="0"/>
              <a:t>evaluating</a:t>
            </a:r>
            <a:r>
              <a:rPr lang="en-GB" sz="2800" dirty="0"/>
              <a:t> information gathered from, or generated by, </a:t>
            </a:r>
            <a:r>
              <a:rPr lang="en-GB" sz="2800" b="1" dirty="0"/>
              <a:t>observation</a:t>
            </a:r>
            <a:r>
              <a:rPr lang="en-GB" sz="2800" dirty="0"/>
              <a:t>, </a:t>
            </a:r>
            <a:r>
              <a:rPr lang="en-GB" sz="2800" b="1" dirty="0"/>
              <a:t>experience</a:t>
            </a:r>
            <a:r>
              <a:rPr lang="en-GB" sz="2800" dirty="0"/>
              <a:t>, </a:t>
            </a:r>
            <a:r>
              <a:rPr lang="en-GB" sz="2800" b="1" dirty="0"/>
              <a:t>reflection</a:t>
            </a:r>
            <a:r>
              <a:rPr lang="en-GB" sz="2800" dirty="0"/>
              <a:t>,</a:t>
            </a:r>
            <a:r>
              <a:rPr lang="en-GB" sz="2800" b="1" dirty="0"/>
              <a:t> reasoning</a:t>
            </a:r>
            <a:r>
              <a:rPr lang="en-GB" sz="2800" dirty="0"/>
              <a:t>, or </a:t>
            </a:r>
            <a:r>
              <a:rPr lang="en-GB" sz="2800" b="1" dirty="0"/>
              <a:t>communication</a:t>
            </a:r>
            <a:r>
              <a:rPr lang="en-GB" sz="2800" dirty="0"/>
              <a:t>, as a guide to belief and action” (Criticalthinking.org, 2015)</a:t>
            </a:r>
          </a:p>
          <a:p>
            <a:pPr eaLnBrk="1" fontAlgn="auto" hangingPunct="1">
              <a:spcAft>
                <a:spcPts val="0"/>
              </a:spcAft>
              <a:buFont typeface="Arial"/>
              <a:buChar char="•"/>
              <a:defRPr/>
            </a:pPr>
            <a:endParaRPr lang="en-GB" sz="28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47BAB25-E2E4-4618-82B0-3BF491C8BD79}"/>
              </a:ext>
            </a:extLst>
          </p:cNvPr>
          <p:cNvSpPr>
            <a:spLocks noGrp="1" noChangeArrowheads="1"/>
          </p:cNvSpPr>
          <p:nvPr>
            <p:ph type="title"/>
          </p:nvPr>
        </p:nvSpPr>
        <p:spPr>
          <a:xfrm>
            <a:off x="457200" y="49213"/>
            <a:ext cx="8229600" cy="1143000"/>
          </a:xfrm>
        </p:spPr>
        <p:txBody>
          <a:bodyPr/>
          <a:lstStyle/>
          <a:p>
            <a:pPr eaLnBrk="1" hangingPunct="1"/>
            <a:r>
              <a:rPr lang="en-US" altLang="en-US" sz="3600" b="1"/>
              <a:t>Critical thinking in an academic context</a:t>
            </a:r>
          </a:p>
        </p:txBody>
      </p:sp>
      <p:sp>
        <p:nvSpPr>
          <p:cNvPr id="3" name="Content Placeholder 2">
            <a:extLst>
              <a:ext uri="{FF2B5EF4-FFF2-40B4-BE49-F238E27FC236}">
                <a16:creationId xmlns:a16="http://schemas.microsoft.com/office/drawing/2014/main" id="{0DF48351-85D5-49F4-9D9A-97671C0F5F72}"/>
              </a:ext>
            </a:extLst>
          </p:cNvPr>
          <p:cNvSpPr>
            <a:spLocks noGrp="1"/>
          </p:cNvSpPr>
          <p:nvPr>
            <p:ph idx="1"/>
          </p:nvPr>
        </p:nvSpPr>
        <p:spPr>
          <a:xfrm>
            <a:off x="457200" y="1057277"/>
            <a:ext cx="8229600" cy="4027909"/>
          </a:xfrm>
        </p:spPr>
        <p:txBody>
          <a:bodyPr rtlCol="0">
            <a:normAutofit fontScale="85000" lnSpcReduction="10000"/>
          </a:bodyPr>
          <a:lstStyle/>
          <a:p>
            <a:pPr eaLnBrk="1" fontAlgn="auto" hangingPunct="1">
              <a:spcAft>
                <a:spcPts val="0"/>
              </a:spcAft>
              <a:buFont typeface="Arial"/>
              <a:buChar char="•"/>
              <a:defRPr/>
            </a:pPr>
            <a:r>
              <a:rPr lang="en-US" dirty="0"/>
              <a:t>Two key components</a:t>
            </a:r>
          </a:p>
          <a:p>
            <a:pPr lvl="1" eaLnBrk="1" fontAlgn="auto" hangingPunct="1">
              <a:spcAft>
                <a:spcPts val="0"/>
              </a:spcAft>
              <a:buFont typeface="Arial"/>
              <a:buChar char="–"/>
              <a:defRPr/>
            </a:pPr>
            <a:r>
              <a:rPr lang="en-US" dirty="0"/>
              <a:t>A habit of questioning </a:t>
            </a:r>
          </a:p>
          <a:p>
            <a:pPr lvl="1" eaLnBrk="1" fontAlgn="auto" hangingPunct="1">
              <a:spcAft>
                <a:spcPts val="0"/>
              </a:spcAft>
              <a:buFont typeface="Arial"/>
              <a:buChar char="–"/>
              <a:defRPr/>
            </a:pPr>
            <a:r>
              <a:rPr lang="en-US" dirty="0"/>
              <a:t>Specific knowledge</a:t>
            </a:r>
          </a:p>
          <a:p>
            <a:pPr eaLnBrk="1" fontAlgn="auto" hangingPunct="1">
              <a:spcAft>
                <a:spcPts val="0"/>
              </a:spcAft>
              <a:buFont typeface="Arial"/>
              <a:buChar char="•"/>
              <a:defRPr/>
            </a:pPr>
            <a:r>
              <a:rPr lang="en-US" dirty="0"/>
              <a:t>Accepting that there may not be one ‘right’ answer</a:t>
            </a:r>
          </a:p>
          <a:p>
            <a:pPr eaLnBrk="1" fontAlgn="auto" hangingPunct="1">
              <a:spcAft>
                <a:spcPts val="0"/>
              </a:spcAft>
              <a:buFont typeface="Arial"/>
              <a:buChar char="•"/>
              <a:defRPr/>
            </a:pPr>
            <a:r>
              <a:rPr lang="en-US" dirty="0"/>
              <a:t>Acknowledging that Tutors don’t have all of the answers</a:t>
            </a:r>
          </a:p>
          <a:p>
            <a:pPr eaLnBrk="1" fontAlgn="auto" hangingPunct="1">
              <a:spcAft>
                <a:spcPts val="0"/>
              </a:spcAft>
              <a:buFont typeface="Arial"/>
              <a:buChar char="•"/>
              <a:defRPr/>
            </a:pPr>
            <a:r>
              <a:rPr lang="en-US" dirty="0"/>
              <a:t>A crucial way of showing how you have engaged with your sources (</a:t>
            </a:r>
            <a:r>
              <a:rPr lang="en-US" b="1" dirty="0"/>
              <a:t>analysis rather than description</a:t>
            </a:r>
            <a:r>
              <a:rPr lang="en-US" dirty="0"/>
              <a:t>)</a:t>
            </a:r>
          </a:p>
          <a:p>
            <a:pPr marL="457200" lvl="1" indent="0" eaLnBrk="1" fontAlgn="auto" hangingPunct="1">
              <a:spcAft>
                <a:spcPts val="0"/>
              </a:spcAft>
              <a:buNone/>
              <a:defRPr/>
            </a:pPr>
            <a:endParaRPr lang="en-US" dirty="0"/>
          </a:p>
          <a:p>
            <a:pPr lvl="1" eaLnBrk="1" fontAlgn="auto" hangingPunct="1">
              <a:spcAft>
                <a:spcPts val="0"/>
              </a:spcAft>
              <a:buFont typeface="Arial"/>
              <a:buChar char="–"/>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E3ED79D-C963-4913-AF3D-489A014BFBF9}"/>
              </a:ext>
            </a:extLst>
          </p:cNvPr>
          <p:cNvSpPr>
            <a:spLocks noGrp="1" noChangeArrowheads="1"/>
          </p:cNvSpPr>
          <p:nvPr>
            <p:ph type="title"/>
          </p:nvPr>
        </p:nvSpPr>
        <p:spPr>
          <a:xfrm>
            <a:off x="457200" y="-17463"/>
            <a:ext cx="8229600" cy="1143001"/>
          </a:xfrm>
        </p:spPr>
        <p:txBody>
          <a:bodyPr/>
          <a:lstStyle/>
          <a:p>
            <a:pPr eaLnBrk="1" hangingPunct="1"/>
            <a:r>
              <a:rPr lang="en-GB" altLang="en-US" sz="3600" b="1" dirty="0"/>
              <a:t>Critical thinking behaviour and principles</a:t>
            </a:r>
          </a:p>
        </p:txBody>
      </p:sp>
      <p:sp>
        <p:nvSpPr>
          <p:cNvPr id="3" name="Content Placeholder 2">
            <a:extLst>
              <a:ext uri="{FF2B5EF4-FFF2-40B4-BE49-F238E27FC236}">
                <a16:creationId xmlns:a16="http://schemas.microsoft.com/office/drawing/2014/main" id="{5D6C7943-FEBE-4773-ACBF-2A7FC0E12D46}"/>
              </a:ext>
            </a:extLst>
          </p:cNvPr>
          <p:cNvSpPr>
            <a:spLocks noGrp="1"/>
          </p:cNvSpPr>
          <p:nvPr>
            <p:ph idx="1"/>
          </p:nvPr>
        </p:nvSpPr>
        <p:spPr>
          <a:xfrm>
            <a:off x="457200" y="1003301"/>
            <a:ext cx="8229600" cy="4081884"/>
          </a:xfrm>
        </p:spPr>
        <p:txBody>
          <a:bodyPr rtlCol="0">
            <a:normAutofit fontScale="77500" lnSpcReduction="20000"/>
          </a:bodyPr>
          <a:lstStyle/>
          <a:p>
            <a:pPr eaLnBrk="1" fontAlgn="auto" hangingPunct="1">
              <a:spcAft>
                <a:spcPts val="0"/>
              </a:spcAft>
              <a:buFont typeface="Arial"/>
              <a:buChar char="•"/>
              <a:defRPr/>
            </a:pPr>
            <a:r>
              <a:rPr lang="en-GB" dirty="0"/>
              <a:t>Read</a:t>
            </a:r>
          </a:p>
          <a:p>
            <a:pPr eaLnBrk="1" fontAlgn="auto" hangingPunct="1">
              <a:spcAft>
                <a:spcPts val="0"/>
              </a:spcAft>
              <a:buFont typeface="Arial"/>
              <a:buChar char="•"/>
              <a:defRPr/>
            </a:pPr>
            <a:r>
              <a:rPr lang="en-GB" dirty="0"/>
              <a:t>Question</a:t>
            </a:r>
          </a:p>
          <a:p>
            <a:pPr eaLnBrk="1" fontAlgn="auto" hangingPunct="1">
              <a:spcAft>
                <a:spcPts val="0"/>
              </a:spcAft>
              <a:buFont typeface="Arial"/>
              <a:buChar char="•"/>
              <a:defRPr/>
            </a:pPr>
            <a:r>
              <a:rPr lang="en-GB" dirty="0"/>
              <a:t>Make judgements </a:t>
            </a:r>
          </a:p>
          <a:p>
            <a:pPr eaLnBrk="1" fontAlgn="auto" hangingPunct="1">
              <a:spcAft>
                <a:spcPts val="0"/>
              </a:spcAft>
              <a:buFont typeface="Arial"/>
              <a:buChar char="•"/>
              <a:defRPr/>
            </a:pPr>
            <a:r>
              <a:rPr lang="en-GB" dirty="0"/>
              <a:t>Compare and contrast</a:t>
            </a:r>
          </a:p>
          <a:p>
            <a:pPr eaLnBrk="1" fontAlgn="auto" hangingPunct="1">
              <a:spcAft>
                <a:spcPts val="0"/>
              </a:spcAft>
              <a:buFont typeface="Arial"/>
              <a:buChar char="•"/>
              <a:defRPr/>
            </a:pPr>
            <a:r>
              <a:rPr lang="en-GB" dirty="0"/>
              <a:t>Be sceptical</a:t>
            </a:r>
          </a:p>
          <a:p>
            <a:pPr eaLnBrk="1" fontAlgn="auto" hangingPunct="1">
              <a:spcAft>
                <a:spcPts val="0"/>
              </a:spcAft>
              <a:buFont typeface="Arial"/>
              <a:buChar char="•"/>
              <a:defRPr/>
            </a:pPr>
            <a:r>
              <a:rPr lang="en-GB" dirty="0"/>
              <a:t>Examine</a:t>
            </a:r>
          </a:p>
          <a:p>
            <a:pPr eaLnBrk="1" fontAlgn="auto" hangingPunct="1">
              <a:spcAft>
                <a:spcPts val="0"/>
              </a:spcAft>
              <a:buFont typeface="Arial"/>
              <a:buChar char="•"/>
              <a:defRPr/>
            </a:pPr>
            <a:r>
              <a:rPr lang="en-GB" dirty="0"/>
              <a:t>Synthesise</a:t>
            </a:r>
          </a:p>
          <a:p>
            <a:pPr eaLnBrk="1" fontAlgn="auto" hangingPunct="1">
              <a:spcAft>
                <a:spcPts val="0"/>
              </a:spcAft>
              <a:buFont typeface="Arial"/>
              <a:buChar char="•"/>
              <a:defRPr/>
            </a:pPr>
            <a:r>
              <a:rPr lang="en-GB" dirty="0"/>
              <a:t>Identify gaps</a:t>
            </a:r>
          </a:p>
          <a:p>
            <a:pPr eaLnBrk="1" fontAlgn="auto" hangingPunct="1">
              <a:spcAft>
                <a:spcPts val="0"/>
              </a:spcAft>
              <a:buFont typeface="Arial"/>
              <a:buChar char="•"/>
              <a:defRPr/>
            </a:pPr>
            <a:r>
              <a:rPr lang="en-GB" dirty="0"/>
              <a:t>Reflect </a:t>
            </a:r>
          </a:p>
          <a:p>
            <a:pPr eaLnBrk="1" fontAlgn="auto" hangingPunct="1">
              <a:spcAft>
                <a:spcPts val="0"/>
              </a:spcAft>
              <a:buFont typeface="Arial"/>
              <a:buChar char="•"/>
              <a:defRPr/>
            </a:pPr>
            <a:r>
              <a:rPr lang="en-GB" dirty="0"/>
              <a:t>Critique your own ideas</a:t>
            </a:r>
          </a:p>
          <a:p>
            <a:pPr eaLnBrk="1" fontAlgn="auto" hangingPunct="1">
              <a:spcAft>
                <a:spcPts val="0"/>
              </a:spcAft>
              <a:buFont typeface="Arial"/>
              <a:buChar char="•"/>
              <a:defRPr/>
            </a:pPr>
            <a:endParaRPr lang="en-GB" b="1"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151480D-B238-4C81-AA7F-29E32051C324}"/>
              </a:ext>
            </a:extLst>
          </p:cNvPr>
          <p:cNvSpPr>
            <a:spLocks noGrp="1" noChangeArrowheads="1"/>
          </p:cNvSpPr>
          <p:nvPr>
            <p:ph type="title"/>
          </p:nvPr>
        </p:nvSpPr>
        <p:spPr>
          <a:xfrm>
            <a:off x="457200" y="-82550"/>
            <a:ext cx="8229600" cy="1143000"/>
          </a:xfrm>
        </p:spPr>
        <p:txBody>
          <a:bodyPr/>
          <a:lstStyle/>
          <a:p>
            <a:pPr eaLnBrk="1" hangingPunct="1"/>
            <a:r>
              <a:rPr lang="en-US" altLang="en-US" sz="3600" b="1"/>
              <a:t>Points to remember with critical writing</a:t>
            </a:r>
          </a:p>
        </p:txBody>
      </p:sp>
      <p:sp>
        <p:nvSpPr>
          <p:cNvPr id="3" name="Content Placeholder 2">
            <a:extLst>
              <a:ext uri="{FF2B5EF4-FFF2-40B4-BE49-F238E27FC236}">
                <a16:creationId xmlns:a16="http://schemas.microsoft.com/office/drawing/2014/main" id="{18796595-29A9-412E-9232-894F9C096D22}"/>
              </a:ext>
            </a:extLst>
          </p:cNvPr>
          <p:cNvSpPr>
            <a:spLocks noGrp="1"/>
          </p:cNvSpPr>
          <p:nvPr>
            <p:ph idx="1"/>
          </p:nvPr>
        </p:nvSpPr>
        <p:spPr>
          <a:xfrm>
            <a:off x="539552" y="990601"/>
            <a:ext cx="8147248" cy="4094584"/>
          </a:xfrm>
        </p:spPr>
        <p:txBody>
          <a:bodyPr rtlCol="0">
            <a:normAutofit/>
          </a:bodyPr>
          <a:lstStyle/>
          <a:p>
            <a:pPr marL="0" indent="0" eaLnBrk="1" fontAlgn="auto" hangingPunct="1">
              <a:spcAft>
                <a:spcPts val="0"/>
              </a:spcAft>
              <a:buNone/>
              <a:defRPr/>
            </a:pPr>
            <a:r>
              <a:rPr lang="en-US" dirty="0"/>
              <a:t>Check that you have:</a:t>
            </a:r>
          </a:p>
          <a:p>
            <a:pPr eaLnBrk="1" fontAlgn="auto" hangingPunct="1">
              <a:spcAft>
                <a:spcPts val="0"/>
              </a:spcAft>
              <a:buFont typeface="Arial"/>
              <a:buChar char="•"/>
              <a:defRPr/>
            </a:pPr>
            <a:r>
              <a:rPr lang="en-US" dirty="0"/>
              <a:t>Addressed your task fully</a:t>
            </a:r>
          </a:p>
          <a:p>
            <a:pPr eaLnBrk="1" fontAlgn="auto" hangingPunct="1">
              <a:spcAft>
                <a:spcPts val="0"/>
              </a:spcAft>
              <a:buFont typeface="Arial"/>
              <a:buChar char="•"/>
              <a:defRPr/>
            </a:pPr>
            <a:r>
              <a:rPr lang="en-US" dirty="0"/>
              <a:t>Introduced your work clearly</a:t>
            </a:r>
          </a:p>
          <a:p>
            <a:pPr eaLnBrk="1" fontAlgn="auto" hangingPunct="1">
              <a:spcAft>
                <a:spcPts val="0"/>
              </a:spcAft>
              <a:buFont typeface="Arial"/>
              <a:buChar char="•"/>
              <a:defRPr/>
            </a:pPr>
            <a:r>
              <a:rPr lang="en-US" dirty="0" err="1"/>
              <a:t>Organised</a:t>
            </a:r>
            <a:r>
              <a:rPr lang="en-US" dirty="0"/>
              <a:t> your ideas effectively</a:t>
            </a:r>
          </a:p>
          <a:p>
            <a:pPr eaLnBrk="1" fontAlgn="auto" hangingPunct="1">
              <a:spcAft>
                <a:spcPts val="0"/>
              </a:spcAft>
              <a:buFont typeface="Arial"/>
              <a:buChar char="•"/>
              <a:defRPr/>
            </a:pPr>
            <a:r>
              <a:rPr lang="en-US" dirty="0"/>
              <a:t>Provided evidence to support your claims </a:t>
            </a:r>
          </a:p>
          <a:p>
            <a:pPr eaLnBrk="1" fontAlgn="auto" hangingPunct="1">
              <a:spcAft>
                <a:spcPts val="0"/>
              </a:spcAft>
              <a:buFont typeface="Arial"/>
              <a:buChar char="•"/>
              <a:defRPr/>
            </a:pPr>
            <a:r>
              <a:rPr lang="en-US" dirty="0"/>
              <a:t>Evaluated the evidence you use</a:t>
            </a:r>
          </a:p>
          <a:p>
            <a:pPr eaLnBrk="1" fontAlgn="auto" hangingPunct="1">
              <a:spcAft>
                <a:spcPts val="0"/>
              </a:spcAft>
              <a:buFont typeface="Arial"/>
              <a:buChar char="•"/>
              <a:defRPr/>
            </a:pPr>
            <a:r>
              <a:rPr lang="en-US" dirty="0"/>
              <a:t>Concluded your work effectively. </a:t>
            </a:r>
          </a:p>
          <a:p>
            <a:pPr eaLnBrk="1" fontAlgn="auto" hangingPunct="1">
              <a:spcAft>
                <a:spcPts val="0"/>
              </a:spcAft>
              <a:buFont typeface="Arial"/>
              <a:buChar char="•"/>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C053-57A0-44FD-85AA-53979E7E2EFB}"/>
              </a:ext>
            </a:extLst>
          </p:cNvPr>
          <p:cNvSpPr>
            <a:spLocks noGrp="1"/>
          </p:cNvSpPr>
          <p:nvPr>
            <p:ph type="title"/>
          </p:nvPr>
        </p:nvSpPr>
        <p:spPr>
          <a:xfrm>
            <a:off x="628650" y="620688"/>
            <a:ext cx="7886700" cy="1325563"/>
          </a:xfrm>
        </p:spPr>
        <p:txBody>
          <a:bodyPr>
            <a:normAutofit/>
          </a:bodyPr>
          <a:lstStyle/>
          <a:p>
            <a:r>
              <a:rPr lang="en-US" sz="4000" b="1" dirty="0">
                <a:latin typeface="+mn-lt"/>
              </a:rPr>
              <a:t>Student Journey </a:t>
            </a:r>
          </a:p>
        </p:txBody>
      </p:sp>
      <p:pic>
        <p:nvPicPr>
          <p:cNvPr id="3" name="Picture 2">
            <a:extLst>
              <a:ext uri="{FF2B5EF4-FFF2-40B4-BE49-F238E27FC236}">
                <a16:creationId xmlns:a16="http://schemas.microsoft.com/office/drawing/2014/main" id="{B193FEE8-D948-4D70-9249-6BA2601F42FD}"/>
              </a:ext>
            </a:extLst>
          </p:cNvPr>
          <p:cNvPicPr>
            <a:picLocks noChangeAspect="1"/>
          </p:cNvPicPr>
          <p:nvPr/>
        </p:nvPicPr>
        <p:blipFill>
          <a:blip r:embed="rId2"/>
          <a:stretch>
            <a:fillRect/>
          </a:stretch>
        </p:blipFill>
        <p:spPr>
          <a:xfrm>
            <a:off x="333165" y="1484784"/>
            <a:ext cx="8477670" cy="5265373"/>
          </a:xfrm>
          <a:prstGeom prst="rect">
            <a:avLst/>
          </a:prstGeom>
        </p:spPr>
      </p:pic>
    </p:spTree>
    <p:extLst>
      <p:ext uri="{BB962C8B-B14F-4D97-AF65-F5344CB8AC3E}">
        <p14:creationId xmlns:p14="http://schemas.microsoft.com/office/powerpoint/2010/main" val="20942729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5541166-5C56-4D40-9D86-2CBB900A579C}"/>
              </a:ext>
            </a:extLst>
          </p:cNvPr>
          <p:cNvSpPr>
            <a:spLocks noGrp="1" noChangeArrowheads="1"/>
          </p:cNvSpPr>
          <p:nvPr>
            <p:ph type="title"/>
          </p:nvPr>
        </p:nvSpPr>
        <p:spPr/>
        <p:txBody>
          <a:bodyPr/>
          <a:lstStyle/>
          <a:p>
            <a:pPr eaLnBrk="1" hangingPunct="1"/>
            <a:r>
              <a:rPr lang="en-GB" altLang="en-US" b="1"/>
              <a:t>Referencing</a:t>
            </a:r>
          </a:p>
        </p:txBody>
      </p:sp>
      <p:sp>
        <p:nvSpPr>
          <p:cNvPr id="3" name="Content Placeholder 2">
            <a:extLst>
              <a:ext uri="{FF2B5EF4-FFF2-40B4-BE49-F238E27FC236}">
                <a16:creationId xmlns:a16="http://schemas.microsoft.com/office/drawing/2014/main" id="{A21797C2-9E0A-4FBD-8985-3EF22A066BA8}"/>
              </a:ext>
            </a:extLst>
          </p:cNvPr>
          <p:cNvSpPr>
            <a:spLocks noGrp="1"/>
          </p:cNvSpPr>
          <p:nvPr>
            <p:ph idx="1"/>
          </p:nvPr>
        </p:nvSpPr>
        <p:spPr/>
        <p:txBody>
          <a:bodyPr rtlCol="0">
            <a:normAutofit/>
          </a:bodyPr>
          <a:lstStyle/>
          <a:p>
            <a:pPr marL="0" indent="0" eaLnBrk="1" fontAlgn="auto" hangingPunct="1">
              <a:spcAft>
                <a:spcPts val="0"/>
              </a:spcAft>
              <a:buNone/>
              <a:defRPr/>
            </a:pPr>
            <a:r>
              <a:rPr lang="en-GB" dirty="0"/>
              <a:t> Referencing involves two key elements: </a:t>
            </a:r>
          </a:p>
          <a:p>
            <a:pPr eaLnBrk="1" fontAlgn="auto" hangingPunct="1">
              <a:spcAft>
                <a:spcPts val="0"/>
              </a:spcAft>
              <a:buFont typeface="Arial"/>
              <a:buChar char="•"/>
              <a:defRPr/>
            </a:pPr>
            <a:r>
              <a:rPr lang="en-GB" b="1" dirty="0"/>
              <a:t>Citations </a:t>
            </a:r>
            <a:r>
              <a:rPr lang="en-GB" dirty="0"/>
              <a:t>(Quoting and Paraphrasing) </a:t>
            </a:r>
          </a:p>
          <a:p>
            <a:pPr eaLnBrk="1" fontAlgn="auto" hangingPunct="1">
              <a:spcAft>
                <a:spcPts val="0"/>
              </a:spcAft>
              <a:buFont typeface="Arial"/>
              <a:buChar char="•"/>
              <a:defRPr/>
            </a:pPr>
            <a:r>
              <a:rPr lang="en-GB" b="1" dirty="0"/>
              <a:t>Bibliography/Cited Works/Reference List </a:t>
            </a:r>
            <a:endParaRPr lang="en-GB" dirty="0"/>
          </a:p>
          <a:p>
            <a:pPr eaLnBrk="1" fontAlgn="auto" hangingPunct="1">
              <a:spcAft>
                <a:spcPts val="0"/>
              </a:spcAft>
              <a:buFont typeface="Arial"/>
              <a:buChar char="•"/>
              <a:defRPr/>
            </a:pPr>
            <a:endParaRPr lang="en-GB" dirty="0"/>
          </a:p>
        </p:txBody>
      </p:sp>
      <p:sp>
        <p:nvSpPr>
          <p:cNvPr id="2" name="TextBox 1">
            <a:extLst>
              <a:ext uri="{FF2B5EF4-FFF2-40B4-BE49-F238E27FC236}">
                <a16:creationId xmlns:a16="http://schemas.microsoft.com/office/drawing/2014/main" id="{4E1687CF-404E-4942-ADE5-0B00F53ADBEB}"/>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26319E2-4197-4BE0-8381-20AC7D295C8F}"/>
              </a:ext>
            </a:extLst>
          </p:cNvPr>
          <p:cNvSpPr>
            <a:spLocks noGrp="1" noChangeArrowheads="1"/>
          </p:cNvSpPr>
          <p:nvPr>
            <p:ph type="title"/>
          </p:nvPr>
        </p:nvSpPr>
        <p:spPr>
          <a:xfrm>
            <a:off x="457200" y="-109538"/>
            <a:ext cx="8229600" cy="1143001"/>
          </a:xfrm>
        </p:spPr>
        <p:txBody>
          <a:bodyPr/>
          <a:lstStyle/>
          <a:p>
            <a:pPr eaLnBrk="1" hangingPunct="1"/>
            <a:r>
              <a:rPr lang="en-GB" altLang="en-US" b="1"/>
              <a:t>Citations</a:t>
            </a:r>
          </a:p>
        </p:txBody>
      </p:sp>
      <p:sp>
        <p:nvSpPr>
          <p:cNvPr id="37891" name="Content Placeholder 2">
            <a:extLst>
              <a:ext uri="{FF2B5EF4-FFF2-40B4-BE49-F238E27FC236}">
                <a16:creationId xmlns:a16="http://schemas.microsoft.com/office/drawing/2014/main" id="{AC1110B5-3EA7-4453-B63D-28F7B99A2EB0}"/>
              </a:ext>
            </a:extLst>
          </p:cNvPr>
          <p:cNvSpPr>
            <a:spLocks noGrp="1" noChangeArrowheads="1"/>
          </p:cNvSpPr>
          <p:nvPr>
            <p:ph idx="1"/>
          </p:nvPr>
        </p:nvSpPr>
        <p:spPr>
          <a:xfrm>
            <a:off x="457200" y="938213"/>
            <a:ext cx="8229600" cy="4525962"/>
          </a:xfrm>
        </p:spPr>
        <p:txBody>
          <a:bodyPr/>
          <a:lstStyle/>
          <a:p>
            <a:pPr marL="0" indent="0" eaLnBrk="1" hangingPunct="1">
              <a:buNone/>
            </a:pPr>
            <a:r>
              <a:rPr lang="en-GB" altLang="en-US" sz="2000" b="1" dirty="0"/>
              <a:t>Paraphrasing </a:t>
            </a:r>
            <a:endParaRPr lang="en-GB" altLang="en-US" sz="2000" dirty="0"/>
          </a:p>
          <a:p>
            <a:pPr marL="0" indent="0" eaLnBrk="1" hangingPunct="1">
              <a:buNone/>
            </a:pPr>
            <a:r>
              <a:rPr lang="en-GB" altLang="en-US" sz="2000" dirty="0"/>
              <a:t>When you include the arguments, ideas, or theories of anyone other than yourself in your work and put them into your own words, this is called paraphrasing. Whenever you paraphrase you need to acknowledge the source you obtained the information from. </a:t>
            </a:r>
          </a:p>
          <a:p>
            <a:pPr marL="0" indent="0" eaLnBrk="1" hangingPunct="1">
              <a:buNone/>
            </a:pPr>
            <a:r>
              <a:rPr lang="en-GB" altLang="en-US" sz="2000" dirty="0">
                <a:solidFill>
                  <a:srgbClr val="FF0000"/>
                </a:solidFill>
              </a:rPr>
              <a:t>For example:  </a:t>
            </a:r>
            <a:r>
              <a:rPr lang="en-GB" altLang="en-US" sz="2000" u="sng" dirty="0">
                <a:solidFill>
                  <a:srgbClr val="FF0000"/>
                </a:solidFill>
              </a:rPr>
              <a:t>Robson and Robson (2015)</a:t>
            </a:r>
            <a:r>
              <a:rPr lang="en-GB" altLang="en-US" sz="2000" dirty="0">
                <a:solidFill>
                  <a:srgbClr val="FF0000"/>
                </a:solidFill>
              </a:rPr>
              <a:t> showed in their research that individual variables were more important than organisational ones.</a:t>
            </a:r>
          </a:p>
        </p:txBody>
      </p:sp>
      <p:sp>
        <p:nvSpPr>
          <p:cNvPr id="3" name="TextBox 2">
            <a:extLst>
              <a:ext uri="{FF2B5EF4-FFF2-40B4-BE49-F238E27FC236}">
                <a16:creationId xmlns:a16="http://schemas.microsoft.com/office/drawing/2014/main" id="{7BF5F179-DE92-4962-8A44-5444BCD9785D}"/>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5E914259-AE58-456F-840A-0788B6C37B80}"/>
              </a:ext>
            </a:extLst>
          </p:cNvPr>
          <p:cNvSpPr>
            <a:spLocks noGrp="1" noChangeArrowheads="1"/>
          </p:cNvSpPr>
          <p:nvPr>
            <p:ph idx="1"/>
          </p:nvPr>
        </p:nvSpPr>
        <p:spPr>
          <a:xfrm>
            <a:off x="457200" y="404665"/>
            <a:ext cx="8229600" cy="3456384"/>
          </a:xfrm>
        </p:spPr>
        <p:txBody>
          <a:bodyPr/>
          <a:lstStyle/>
          <a:p>
            <a:pPr marL="0" indent="0" eaLnBrk="1" hangingPunct="1">
              <a:buNone/>
            </a:pPr>
            <a:r>
              <a:rPr lang="en-GB" altLang="en-US" sz="2000" b="1"/>
              <a:t>Quoting </a:t>
            </a:r>
            <a:endParaRPr lang="en-GB" altLang="en-US" sz="2000"/>
          </a:p>
          <a:p>
            <a:pPr marL="0" indent="0" eaLnBrk="1" hangingPunct="1">
              <a:buNone/>
            </a:pPr>
            <a:r>
              <a:rPr lang="en-GB" altLang="en-US" sz="2000"/>
              <a:t>You may be more familiar with this element of referencing. When you include the exact words of someone else’s work in your essay you are quoting. You must indicate that the words you are using are not your own. To do this, use </a:t>
            </a:r>
            <a:r>
              <a:rPr lang="en-GB" altLang="en-US" sz="2000" b="1"/>
              <a:t>‘single inverted commas’ </a:t>
            </a:r>
            <a:r>
              <a:rPr lang="en-GB" altLang="en-US" sz="2000"/>
              <a:t>around the words you are quoting (“speech marks” are usually used for quoting direct speech). </a:t>
            </a:r>
          </a:p>
          <a:p>
            <a:pPr marL="0" indent="0" eaLnBrk="1" hangingPunct="1">
              <a:buNone/>
            </a:pPr>
            <a:r>
              <a:rPr lang="en-GB" altLang="en-US" sz="2000">
                <a:solidFill>
                  <a:srgbClr val="FF0000"/>
                </a:solidFill>
              </a:rPr>
              <a:t>For example: </a:t>
            </a:r>
            <a:r>
              <a:rPr lang="en-GB" altLang="en-US" sz="2000" u="sng">
                <a:solidFill>
                  <a:srgbClr val="FF0000"/>
                </a:solidFill>
              </a:rPr>
              <a:t>Robson and Robson (2015: 10) </a:t>
            </a:r>
            <a:r>
              <a:rPr lang="en-GB" altLang="en-US" sz="2000">
                <a:solidFill>
                  <a:srgbClr val="FF0000"/>
                </a:solidFill>
              </a:rPr>
              <a:t>concluded “</a:t>
            </a:r>
            <a:r>
              <a:rPr lang="en-GB" altLang="en-US" sz="2000" i="1">
                <a:solidFill>
                  <a:srgbClr val="FF0000"/>
                </a:solidFill>
              </a:rPr>
              <a:t>Predictors of continuation intention in this UK public context display much greater concentration on the individual”.</a:t>
            </a:r>
          </a:p>
          <a:p>
            <a:pPr marL="0" indent="0" eaLnBrk="1" hangingPunct="1">
              <a:buNone/>
            </a:pPr>
            <a:endParaRPr lang="en-GB" altLang="en-US" sz="2800"/>
          </a:p>
        </p:txBody>
      </p:sp>
      <p:sp>
        <p:nvSpPr>
          <p:cNvPr id="3" name="TextBox 2">
            <a:extLst>
              <a:ext uri="{FF2B5EF4-FFF2-40B4-BE49-F238E27FC236}">
                <a16:creationId xmlns:a16="http://schemas.microsoft.com/office/drawing/2014/main" id="{D61E80F2-0882-4646-99FA-B7BB8AE77B4D}"/>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CA0937A-1233-4DB7-ADBF-6726194A61D8}"/>
              </a:ext>
            </a:extLst>
          </p:cNvPr>
          <p:cNvSpPr>
            <a:spLocks noGrp="1" noChangeArrowheads="1"/>
          </p:cNvSpPr>
          <p:nvPr>
            <p:ph type="title"/>
          </p:nvPr>
        </p:nvSpPr>
        <p:spPr>
          <a:xfrm>
            <a:off x="179514" y="115888"/>
            <a:ext cx="8827963" cy="1143000"/>
          </a:xfrm>
        </p:spPr>
        <p:txBody>
          <a:bodyPr/>
          <a:lstStyle/>
          <a:p>
            <a:pPr eaLnBrk="1" hangingPunct="1"/>
            <a:r>
              <a:rPr lang="en-GB" altLang="en-US" sz="3000" b="1"/>
              <a:t>Presenting your quotations/paraphrasing in your work</a:t>
            </a:r>
          </a:p>
        </p:txBody>
      </p:sp>
      <p:sp>
        <p:nvSpPr>
          <p:cNvPr id="39939" name="Content Placeholder 2">
            <a:extLst>
              <a:ext uri="{FF2B5EF4-FFF2-40B4-BE49-F238E27FC236}">
                <a16:creationId xmlns:a16="http://schemas.microsoft.com/office/drawing/2014/main" id="{F848F205-B023-4697-A0B8-E4CB5263BABD}"/>
              </a:ext>
            </a:extLst>
          </p:cNvPr>
          <p:cNvSpPr>
            <a:spLocks noGrp="1" noChangeArrowheads="1"/>
          </p:cNvSpPr>
          <p:nvPr>
            <p:ph idx="1"/>
          </p:nvPr>
        </p:nvSpPr>
        <p:spPr>
          <a:xfrm>
            <a:off x="430395" y="1052736"/>
            <a:ext cx="8229600" cy="4525962"/>
          </a:xfrm>
        </p:spPr>
        <p:txBody>
          <a:bodyPr/>
          <a:lstStyle/>
          <a:p>
            <a:pPr marL="0" indent="0" eaLnBrk="1" hangingPunct="1">
              <a:buNone/>
            </a:pPr>
            <a:r>
              <a:rPr lang="en-GB" altLang="en-US" sz="2400" dirty="0"/>
              <a:t>Depends on source of reference:</a:t>
            </a:r>
          </a:p>
          <a:p>
            <a:pPr marL="0" indent="0" eaLnBrk="1" hangingPunct="1">
              <a:buNone/>
            </a:pPr>
            <a:endParaRPr lang="en-GB" altLang="en-US" dirty="0"/>
          </a:p>
        </p:txBody>
      </p:sp>
      <p:graphicFrame>
        <p:nvGraphicFramePr>
          <p:cNvPr id="4" name="Table 3">
            <a:extLst>
              <a:ext uri="{FF2B5EF4-FFF2-40B4-BE49-F238E27FC236}">
                <a16:creationId xmlns:a16="http://schemas.microsoft.com/office/drawing/2014/main" id="{A55240D8-EDE9-4D9E-A0F3-9BF8FA237AEA}"/>
              </a:ext>
            </a:extLst>
          </p:cNvPr>
          <p:cNvGraphicFramePr>
            <a:graphicFrameLocks noGrp="1"/>
          </p:cNvGraphicFramePr>
          <p:nvPr>
            <p:extLst>
              <p:ext uri="{D42A27DB-BD31-4B8C-83A1-F6EECF244321}">
                <p14:modId xmlns:p14="http://schemas.microsoft.com/office/powerpoint/2010/main" val="898411276"/>
              </p:ext>
            </p:extLst>
          </p:nvPr>
        </p:nvGraphicFramePr>
        <p:xfrm>
          <a:off x="457200" y="1528744"/>
          <a:ext cx="8550274" cy="2651540"/>
        </p:xfrm>
        <a:graphic>
          <a:graphicData uri="http://schemas.openxmlformats.org/drawingml/2006/table">
            <a:tbl>
              <a:tblPr firstRow="1" bandRow="1">
                <a:tableStyleId>{5C22544A-7EE6-4342-B048-85BDC9FD1C3A}</a:tableStyleId>
              </a:tblPr>
              <a:tblGrid>
                <a:gridCol w="2417519">
                  <a:extLst>
                    <a:ext uri="{9D8B030D-6E8A-4147-A177-3AD203B41FA5}">
                      <a16:colId xmlns:a16="http://schemas.microsoft.com/office/drawing/2014/main" val="20000"/>
                    </a:ext>
                  </a:extLst>
                </a:gridCol>
                <a:gridCol w="3282664">
                  <a:extLst>
                    <a:ext uri="{9D8B030D-6E8A-4147-A177-3AD203B41FA5}">
                      <a16:colId xmlns:a16="http://schemas.microsoft.com/office/drawing/2014/main" val="20001"/>
                    </a:ext>
                  </a:extLst>
                </a:gridCol>
                <a:gridCol w="2850091">
                  <a:extLst>
                    <a:ext uri="{9D8B030D-6E8A-4147-A177-3AD203B41FA5}">
                      <a16:colId xmlns:a16="http://schemas.microsoft.com/office/drawing/2014/main" val="20002"/>
                    </a:ext>
                  </a:extLst>
                </a:gridCol>
              </a:tblGrid>
              <a:tr h="236912">
                <a:tc>
                  <a:txBody>
                    <a:bodyPr/>
                    <a:lstStyle/>
                    <a:p>
                      <a:r>
                        <a:rPr lang="en-GB" sz="1800" dirty="0"/>
                        <a:t>Source</a:t>
                      </a:r>
                    </a:p>
                  </a:txBody>
                  <a:tcPr marL="91436" marR="91436" marT="45698" marB="45698"/>
                </a:tc>
                <a:tc>
                  <a:txBody>
                    <a:bodyPr/>
                    <a:lstStyle/>
                    <a:p>
                      <a:r>
                        <a:rPr lang="en-GB" sz="1800" dirty="0"/>
                        <a:t>Quotation</a:t>
                      </a:r>
                    </a:p>
                  </a:txBody>
                  <a:tcPr marL="91436" marR="91436" marT="45698" marB="45698"/>
                </a:tc>
                <a:tc>
                  <a:txBody>
                    <a:bodyPr/>
                    <a:lstStyle/>
                    <a:p>
                      <a:r>
                        <a:rPr lang="en-GB" sz="1800" dirty="0"/>
                        <a:t>Paraphrase</a:t>
                      </a:r>
                    </a:p>
                  </a:txBody>
                  <a:tcPr marL="91436" marR="91436" marT="45698" marB="45698"/>
                </a:tc>
                <a:extLst>
                  <a:ext uri="{0D108BD9-81ED-4DB2-BD59-A6C34878D82A}">
                    <a16:rowId xmlns:a16="http://schemas.microsoft.com/office/drawing/2014/main" val="10000"/>
                  </a:ext>
                </a:extLst>
              </a:tr>
              <a:tr h="236912">
                <a:tc>
                  <a:txBody>
                    <a:bodyPr/>
                    <a:lstStyle/>
                    <a:p>
                      <a:r>
                        <a:rPr lang="en-GB" sz="1800" dirty="0"/>
                        <a:t>Book with author(s)</a:t>
                      </a:r>
                    </a:p>
                  </a:txBody>
                  <a:tcPr marL="91436" marR="91436" marT="45698" marB="45698"/>
                </a:tc>
                <a:tc rowSpan="3">
                  <a:txBody>
                    <a:bodyPr/>
                    <a:lstStyle/>
                    <a:p>
                      <a:r>
                        <a:rPr lang="en-GB" sz="1800" dirty="0"/>
                        <a:t>(Surname(s), Year: Page no)</a:t>
                      </a:r>
                    </a:p>
                    <a:p>
                      <a:r>
                        <a:rPr lang="en-GB" sz="1800" dirty="0"/>
                        <a:t>e.g. Burn</a:t>
                      </a:r>
                      <a:r>
                        <a:rPr lang="en-GB" sz="1800" baseline="0" dirty="0"/>
                        <a:t> and Brunt (2016:18)</a:t>
                      </a:r>
                      <a:endParaRPr lang="en-GB" sz="1800" dirty="0"/>
                    </a:p>
                    <a:p>
                      <a:endParaRPr lang="en-GB" sz="1800" dirty="0"/>
                    </a:p>
                  </a:txBody>
                  <a:tcPr marL="91436" marR="91436" marT="45698" marB="45698" anchor="ctr"/>
                </a:tc>
                <a:tc rowSpan="3">
                  <a:txBody>
                    <a:bodyPr/>
                    <a:lstStyle/>
                    <a:p>
                      <a:r>
                        <a:rPr lang="en-GB" sz="1800" dirty="0"/>
                        <a:t>(Surname(s), year)</a:t>
                      </a:r>
                    </a:p>
                    <a:p>
                      <a:r>
                        <a:rPr lang="en-GB" sz="1800" dirty="0"/>
                        <a:t>e.g. Burn and Brunt (2016)</a:t>
                      </a:r>
                    </a:p>
                    <a:p>
                      <a:endParaRPr lang="en-GB" sz="1800" dirty="0"/>
                    </a:p>
                  </a:txBody>
                  <a:tcPr marL="91436" marR="91436" marT="45698" marB="45698" anchor="ctr"/>
                </a:tc>
                <a:extLst>
                  <a:ext uri="{0D108BD9-81ED-4DB2-BD59-A6C34878D82A}">
                    <a16:rowId xmlns:a16="http://schemas.microsoft.com/office/drawing/2014/main" val="10001"/>
                  </a:ext>
                </a:extLst>
              </a:tr>
              <a:tr h="236912">
                <a:tc>
                  <a:txBody>
                    <a:bodyPr/>
                    <a:lstStyle/>
                    <a:p>
                      <a:r>
                        <a:rPr lang="en-GB" sz="1800" dirty="0"/>
                        <a:t>Journal</a:t>
                      </a:r>
                      <a:r>
                        <a:rPr lang="en-GB" sz="1800" baseline="0" dirty="0"/>
                        <a:t> article</a:t>
                      </a:r>
                      <a:endParaRPr lang="en-GB" sz="1800" dirty="0"/>
                    </a:p>
                  </a:txBody>
                  <a:tcPr marL="91436" marR="91436" marT="45698" marB="45698"/>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0002"/>
                  </a:ext>
                </a:extLst>
              </a:tr>
              <a:tr h="236912">
                <a:tc>
                  <a:txBody>
                    <a:bodyPr/>
                    <a:lstStyle/>
                    <a:p>
                      <a:r>
                        <a:rPr lang="en-GB" sz="1800" dirty="0"/>
                        <a:t>Online journal article</a:t>
                      </a:r>
                    </a:p>
                  </a:txBody>
                  <a:tcPr marL="91436" marR="91436" marT="45698" marB="45698"/>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0003"/>
                  </a:ext>
                </a:extLst>
              </a:tr>
              <a:tr h="770028">
                <a:tc>
                  <a:txBody>
                    <a:bodyPr/>
                    <a:lstStyle/>
                    <a:p>
                      <a:r>
                        <a:rPr lang="en-GB" sz="1800" dirty="0"/>
                        <a:t>Website</a:t>
                      </a:r>
                    </a:p>
                  </a:txBody>
                  <a:tcPr marL="91436" marR="91436" marT="45698" marB="4569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dk1"/>
                          </a:solidFill>
                          <a:latin typeface="+mn-lt"/>
                          <a:ea typeface="+mn-ea"/>
                          <a:cs typeface="+mn-cs"/>
                        </a:rPr>
                        <a:t>(Surname/Corporate author, </a:t>
                      </a:r>
                      <a:r>
                        <a:rPr lang="en-GB" sz="1800" b="1" i="0" u="none" strike="noStrike" kern="1200" baseline="0" dirty="0" err="1">
                          <a:solidFill>
                            <a:schemeClr val="dk1"/>
                          </a:solidFill>
                          <a:latin typeface="+mn-lt"/>
                          <a:ea typeface="+mn-ea"/>
                          <a:cs typeface="+mn-cs"/>
                        </a:rPr>
                        <a:t>Year:Page</a:t>
                      </a:r>
                      <a:r>
                        <a:rPr lang="en-GB" sz="1800" b="1" i="0" u="none" strike="noStrike" kern="1200" baseline="0" dirty="0">
                          <a:solidFill>
                            <a:schemeClr val="dk1"/>
                          </a:solidFill>
                          <a:latin typeface="+mn-lt"/>
                          <a:ea typeface="+mn-ea"/>
                          <a:cs typeface="+mn-cs"/>
                        </a:rPr>
                        <a:t> - if available) </a:t>
                      </a:r>
                      <a:r>
                        <a:rPr lang="en-GB" sz="1800" b="0" i="0" u="none" strike="noStrike" kern="1200" baseline="0" dirty="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e.g. CIPD (2016)</a:t>
                      </a:r>
                    </a:p>
                    <a:p>
                      <a:endParaRPr lang="en-GB" sz="1800" dirty="0"/>
                    </a:p>
                  </a:txBody>
                  <a:tcPr marL="91436" marR="91436" marT="45698" marB="45698"/>
                </a:tc>
                <a:tc>
                  <a:txBody>
                    <a:bodyPr/>
                    <a:lstStyle/>
                    <a:p>
                      <a:r>
                        <a:rPr lang="en-GB" sz="1800" b="1" i="0" u="none" strike="noStrike" kern="1200" baseline="0" dirty="0">
                          <a:solidFill>
                            <a:schemeClr val="dk1"/>
                          </a:solidFill>
                          <a:latin typeface="+mn-lt"/>
                          <a:ea typeface="+mn-ea"/>
                          <a:cs typeface="+mn-cs"/>
                        </a:rPr>
                        <a:t>Paraphrase: (Surname/Corporate author, Year) </a:t>
                      </a:r>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e.g. CIPD (2016)</a:t>
                      </a:r>
                      <a:endParaRPr lang="en-GB" sz="1800" dirty="0"/>
                    </a:p>
                  </a:txBody>
                  <a:tcPr marL="91436" marR="91436" marT="45698" marB="45698"/>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32E4D4D8-6122-42DA-ACB0-AD58EC4890FD}"/>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DB8C4E0-81B4-4C77-8395-72F2C348E426}"/>
              </a:ext>
            </a:extLst>
          </p:cNvPr>
          <p:cNvSpPr>
            <a:spLocks noGrp="1" noChangeArrowheads="1"/>
          </p:cNvSpPr>
          <p:nvPr>
            <p:ph type="title"/>
          </p:nvPr>
        </p:nvSpPr>
        <p:spPr/>
        <p:txBody>
          <a:bodyPr/>
          <a:lstStyle/>
          <a:p>
            <a:pPr eaLnBrk="1" hangingPunct="1"/>
            <a:r>
              <a:rPr lang="en-GB" altLang="en-US" b="1"/>
              <a:t>Bibliography/references list</a:t>
            </a:r>
          </a:p>
        </p:txBody>
      </p:sp>
      <p:sp>
        <p:nvSpPr>
          <p:cNvPr id="40963" name="Content Placeholder 2">
            <a:extLst>
              <a:ext uri="{FF2B5EF4-FFF2-40B4-BE49-F238E27FC236}">
                <a16:creationId xmlns:a16="http://schemas.microsoft.com/office/drawing/2014/main" id="{89D4C439-EE8D-46B3-968A-5AFE8C13B625}"/>
              </a:ext>
            </a:extLst>
          </p:cNvPr>
          <p:cNvSpPr>
            <a:spLocks noGrp="1" noChangeArrowheads="1"/>
          </p:cNvSpPr>
          <p:nvPr>
            <p:ph idx="1"/>
          </p:nvPr>
        </p:nvSpPr>
        <p:spPr>
          <a:xfrm>
            <a:off x="669927" y="1340769"/>
            <a:ext cx="7862515" cy="2736304"/>
          </a:xfrm>
        </p:spPr>
        <p:txBody>
          <a:bodyPr/>
          <a:lstStyle/>
          <a:p>
            <a:pPr marL="0" indent="0" eaLnBrk="1" hangingPunct="1">
              <a:buNone/>
            </a:pPr>
            <a:r>
              <a:rPr lang="en-GB" altLang="en-US" sz="2400" dirty="0"/>
              <a:t>A bibliography or cited works/reference list is a list at the end of your work that provides full details of each source you have used in your essay in alphabetical order. A bibliography contains all the sources you have consulted for your work, even if you have not made direct mention to them in the text. A cited works/reference list contains only the sources you have cited in the text of your work. </a:t>
            </a:r>
          </a:p>
        </p:txBody>
      </p:sp>
      <p:sp>
        <p:nvSpPr>
          <p:cNvPr id="2" name="TextBox 1">
            <a:extLst>
              <a:ext uri="{FF2B5EF4-FFF2-40B4-BE49-F238E27FC236}">
                <a16:creationId xmlns:a16="http://schemas.microsoft.com/office/drawing/2014/main" id="{CCFB15AD-28AE-4FB2-A27A-5A1509D87A05}"/>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EE5D-186B-48DB-B6FA-31B02ABA6644}"/>
              </a:ext>
            </a:extLst>
          </p:cNvPr>
          <p:cNvSpPr>
            <a:spLocks noGrp="1"/>
          </p:cNvSpPr>
          <p:nvPr>
            <p:ph type="title"/>
          </p:nvPr>
        </p:nvSpPr>
        <p:spPr/>
        <p:txBody>
          <a:bodyPr rtlCol="0">
            <a:normAutofit fontScale="90000"/>
          </a:bodyPr>
          <a:lstStyle/>
          <a:p>
            <a:pPr eaLnBrk="1" fontAlgn="auto" hangingPunct="1">
              <a:spcAft>
                <a:spcPts val="0"/>
              </a:spcAft>
              <a:defRPr/>
            </a:pPr>
            <a:r>
              <a:rPr lang="en-GB" dirty="0"/>
              <a:t>What information do you need to provide in list of references?</a:t>
            </a:r>
          </a:p>
        </p:txBody>
      </p:sp>
      <p:sp>
        <p:nvSpPr>
          <p:cNvPr id="41987" name="Content Placeholder 2">
            <a:extLst>
              <a:ext uri="{FF2B5EF4-FFF2-40B4-BE49-F238E27FC236}">
                <a16:creationId xmlns:a16="http://schemas.microsoft.com/office/drawing/2014/main" id="{AEA78793-1963-4EF8-AF53-731F4D682293}"/>
              </a:ext>
            </a:extLst>
          </p:cNvPr>
          <p:cNvSpPr>
            <a:spLocks noGrp="1" noChangeArrowheads="1"/>
          </p:cNvSpPr>
          <p:nvPr>
            <p:ph idx="1"/>
          </p:nvPr>
        </p:nvSpPr>
        <p:spPr>
          <a:xfrm>
            <a:off x="457200" y="1585621"/>
            <a:ext cx="8229600" cy="2347436"/>
          </a:xfrm>
        </p:spPr>
        <p:txBody>
          <a:bodyPr/>
          <a:lstStyle/>
          <a:p>
            <a:pPr marL="0" indent="0" eaLnBrk="1" hangingPunct="1">
              <a:buNone/>
            </a:pPr>
            <a:r>
              <a:rPr lang="en-GB" altLang="en-US" sz="2000" b="1" dirty="0"/>
              <a:t>Books</a:t>
            </a:r>
          </a:p>
          <a:p>
            <a:pPr marL="0" indent="0" eaLnBrk="1" hangingPunct="1">
              <a:buNone/>
            </a:pPr>
            <a:r>
              <a:rPr lang="en-GB" altLang="en-US" sz="2000" dirty="0"/>
              <a:t>Author (Year) </a:t>
            </a:r>
            <a:r>
              <a:rPr lang="en-GB" altLang="en-US" sz="2000" i="1" dirty="0"/>
              <a:t>Title of Book</a:t>
            </a:r>
            <a:r>
              <a:rPr lang="en-GB" altLang="en-US" sz="2000" dirty="0"/>
              <a:t>. (Edition - if not first edition.) Place of Publication: Publisher. 	</a:t>
            </a:r>
          </a:p>
          <a:p>
            <a:pPr marL="0" indent="0" eaLnBrk="1" hangingPunct="1">
              <a:buNone/>
            </a:pPr>
            <a:r>
              <a:rPr lang="en-GB" altLang="en-US" sz="2000" dirty="0">
                <a:solidFill>
                  <a:srgbClr val="FF0000"/>
                </a:solidFill>
              </a:rPr>
              <a:t>For example:</a:t>
            </a:r>
          </a:p>
          <a:p>
            <a:pPr marL="0" indent="0" eaLnBrk="1" hangingPunct="1">
              <a:buNone/>
            </a:pPr>
            <a:r>
              <a:rPr lang="en-GB" altLang="en-US" sz="2000" dirty="0" err="1">
                <a:solidFill>
                  <a:srgbClr val="FF0000"/>
                </a:solidFill>
              </a:rPr>
              <a:t>Gatrell</a:t>
            </a:r>
            <a:r>
              <a:rPr lang="en-GB" altLang="en-US" sz="2000" dirty="0">
                <a:solidFill>
                  <a:srgbClr val="FF0000"/>
                </a:solidFill>
              </a:rPr>
              <a:t>, C. (2005) Managing part-time study: A guide for undergraduates and postgraduates. Milton Keynes: Open University Press</a:t>
            </a:r>
          </a:p>
        </p:txBody>
      </p:sp>
      <p:sp>
        <p:nvSpPr>
          <p:cNvPr id="3" name="TextBox 2">
            <a:extLst>
              <a:ext uri="{FF2B5EF4-FFF2-40B4-BE49-F238E27FC236}">
                <a16:creationId xmlns:a16="http://schemas.microsoft.com/office/drawing/2014/main" id="{0C831752-31B3-4B26-B416-3BA288B936D2}"/>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a:extLst>
              <a:ext uri="{FF2B5EF4-FFF2-40B4-BE49-F238E27FC236}">
                <a16:creationId xmlns:a16="http://schemas.microsoft.com/office/drawing/2014/main" id="{38E4990C-8C65-45BA-A6BB-A0CDF4316A63}"/>
              </a:ext>
            </a:extLst>
          </p:cNvPr>
          <p:cNvSpPr>
            <a:spLocks noGrp="1" noChangeArrowheads="1"/>
          </p:cNvSpPr>
          <p:nvPr>
            <p:ph idx="1"/>
          </p:nvPr>
        </p:nvSpPr>
        <p:spPr>
          <a:xfrm>
            <a:off x="457200" y="548681"/>
            <a:ext cx="8229600" cy="3096344"/>
          </a:xfrm>
        </p:spPr>
        <p:txBody>
          <a:bodyPr/>
          <a:lstStyle/>
          <a:p>
            <a:pPr marL="0" indent="0" eaLnBrk="1" hangingPunct="1">
              <a:buNone/>
            </a:pPr>
            <a:r>
              <a:rPr lang="en-GB" altLang="en-US" sz="2400" b="1" dirty="0"/>
              <a:t>Journal article</a:t>
            </a:r>
          </a:p>
          <a:p>
            <a:pPr marL="0" indent="0" eaLnBrk="1" hangingPunct="1">
              <a:buNone/>
            </a:pPr>
            <a:r>
              <a:rPr lang="en-GB" altLang="en-US" sz="2400" dirty="0"/>
              <a:t>Author (Year) Title of article. </a:t>
            </a:r>
            <a:r>
              <a:rPr lang="en-GB" altLang="en-US" sz="2400" i="1" dirty="0"/>
              <a:t>Title of Journal</a:t>
            </a:r>
            <a:r>
              <a:rPr lang="en-GB" altLang="en-US" sz="2400" dirty="0"/>
              <a:t>. Volume(Issue) Pages. </a:t>
            </a:r>
          </a:p>
          <a:p>
            <a:pPr marL="0" indent="0" eaLnBrk="1" hangingPunct="1">
              <a:buNone/>
            </a:pPr>
            <a:r>
              <a:rPr lang="en-GB" altLang="en-US" sz="2400" dirty="0">
                <a:solidFill>
                  <a:srgbClr val="FF0000"/>
                </a:solidFill>
              </a:rPr>
              <a:t>For example:</a:t>
            </a:r>
          </a:p>
          <a:p>
            <a:pPr marL="0" indent="0" eaLnBrk="1" hangingPunct="1">
              <a:buNone/>
            </a:pPr>
            <a:r>
              <a:rPr lang="en-GB" altLang="en-US" sz="2400" dirty="0">
                <a:solidFill>
                  <a:srgbClr val="FF0000"/>
                </a:solidFill>
              </a:rPr>
              <a:t>Siew, Chen, S. &amp; </a:t>
            </a:r>
            <a:r>
              <a:rPr lang="en-GB" altLang="en-US" sz="2400" dirty="0" err="1">
                <a:solidFill>
                  <a:srgbClr val="FF0000"/>
                </a:solidFill>
              </a:rPr>
              <a:t>Vinayan</a:t>
            </a:r>
            <a:r>
              <a:rPr lang="en-GB" altLang="en-US" sz="2400" dirty="0">
                <a:solidFill>
                  <a:srgbClr val="FF0000"/>
                </a:solidFill>
              </a:rPr>
              <a:t>, G. (2016) Recruitment process outsourcing: A case study in Malaysia. Personnel Review. 45(5) pp. 1029-1046. </a:t>
            </a:r>
            <a:endParaRPr lang="en-GB" altLang="en-US" sz="2400" dirty="0"/>
          </a:p>
        </p:txBody>
      </p:sp>
      <p:sp>
        <p:nvSpPr>
          <p:cNvPr id="2" name="TextBox 1">
            <a:extLst>
              <a:ext uri="{FF2B5EF4-FFF2-40B4-BE49-F238E27FC236}">
                <a16:creationId xmlns:a16="http://schemas.microsoft.com/office/drawing/2014/main" id="{BE7012AB-2800-45FB-96B6-DD9261261B6D}"/>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E915D772-DDCA-4C05-9A2C-55F6F258D85B}"/>
              </a:ext>
            </a:extLst>
          </p:cNvPr>
          <p:cNvSpPr>
            <a:spLocks noGrp="1" noChangeArrowheads="1"/>
          </p:cNvSpPr>
          <p:nvPr>
            <p:ph idx="1"/>
          </p:nvPr>
        </p:nvSpPr>
        <p:spPr>
          <a:xfrm>
            <a:off x="457200" y="685801"/>
            <a:ext cx="8229600" cy="3607296"/>
          </a:xfrm>
        </p:spPr>
        <p:txBody>
          <a:bodyPr/>
          <a:lstStyle/>
          <a:p>
            <a:pPr marL="0" indent="0" eaLnBrk="1" hangingPunct="1">
              <a:buNone/>
            </a:pPr>
            <a:r>
              <a:rPr lang="en-GB" altLang="en-US" sz="2000" b="1" dirty="0"/>
              <a:t>Online journal article</a:t>
            </a:r>
          </a:p>
          <a:p>
            <a:pPr marL="0" indent="0" eaLnBrk="1" hangingPunct="1">
              <a:buNone/>
            </a:pPr>
            <a:r>
              <a:rPr lang="en-GB" altLang="en-US" sz="2000" dirty="0"/>
              <a:t>Author (Year) Title of article. </a:t>
            </a:r>
            <a:r>
              <a:rPr lang="en-GB" altLang="en-US" sz="2000" i="1" dirty="0"/>
              <a:t>Title of Journal</a:t>
            </a:r>
            <a:r>
              <a:rPr lang="en-GB" altLang="en-US" sz="2000" dirty="0"/>
              <a:t>. Volume(Issue) Pages. Available at: URL (Accessed: dd/mm/</a:t>
            </a:r>
            <a:r>
              <a:rPr lang="en-GB" altLang="en-US" sz="2000" dirty="0" err="1"/>
              <a:t>yy</a:t>
            </a:r>
            <a:r>
              <a:rPr lang="en-GB" altLang="en-US" sz="2000" dirty="0"/>
              <a:t>). 	</a:t>
            </a:r>
          </a:p>
          <a:p>
            <a:pPr marL="0" indent="0" eaLnBrk="1" hangingPunct="1">
              <a:buNone/>
            </a:pPr>
            <a:r>
              <a:rPr lang="en-GB" altLang="en-US" sz="2000" dirty="0">
                <a:solidFill>
                  <a:srgbClr val="FF0000"/>
                </a:solidFill>
              </a:rPr>
              <a:t>For example:</a:t>
            </a:r>
          </a:p>
          <a:p>
            <a:pPr marL="0" indent="0" eaLnBrk="1" hangingPunct="1">
              <a:buNone/>
            </a:pPr>
            <a:r>
              <a:rPr lang="en-GB" altLang="en-US" sz="2000" dirty="0">
                <a:solidFill>
                  <a:srgbClr val="FF0000"/>
                </a:solidFill>
              </a:rPr>
              <a:t>Siew, Chen, S. &amp; </a:t>
            </a:r>
            <a:r>
              <a:rPr lang="en-GB" altLang="en-US" sz="2000" dirty="0" err="1">
                <a:solidFill>
                  <a:srgbClr val="FF0000"/>
                </a:solidFill>
              </a:rPr>
              <a:t>Vinayan</a:t>
            </a:r>
            <a:r>
              <a:rPr lang="en-GB" altLang="en-US" sz="2000" dirty="0">
                <a:solidFill>
                  <a:srgbClr val="FF0000"/>
                </a:solidFill>
              </a:rPr>
              <a:t>, G. (2016) Recruitment process outsourcing: A case study in Malaysia. Personnel Review. 45(5) pp. 1029-1046. Available at: </a:t>
            </a:r>
            <a:r>
              <a:rPr lang="en-GB" altLang="en-US" sz="2000" dirty="0">
                <a:solidFill>
                  <a:srgbClr val="FF0000"/>
                </a:solidFill>
                <a:hlinkClick r:id="rId2"/>
              </a:rPr>
              <a:t>http://www.emeraldinsight.com/doi/pdfplus/10.1108/PR-10-2012-0172</a:t>
            </a:r>
            <a:r>
              <a:rPr lang="en-GB" altLang="en-US" sz="2000" dirty="0">
                <a:solidFill>
                  <a:srgbClr val="FF0000"/>
                </a:solidFill>
              </a:rPr>
              <a:t> (Accessed 04/09/16).</a:t>
            </a:r>
          </a:p>
          <a:p>
            <a:pPr marL="0" indent="0" eaLnBrk="1" hangingPunct="1">
              <a:buNone/>
            </a:pPr>
            <a:endParaRPr lang="en-GB" altLang="en-US" sz="2400" dirty="0"/>
          </a:p>
        </p:txBody>
      </p:sp>
      <p:sp>
        <p:nvSpPr>
          <p:cNvPr id="2" name="TextBox 1">
            <a:extLst>
              <a:ext uri="{FF2B5EF4-FFF2-40B4-BE49-F238E27FC236}">
                <a16:creationId xmlns:a16="http://schemas.microsoft.com/office/drawing/2014/main" id="{D5597814-1D19-41DF-8DF8-54C1A7FB2AC4}"/>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3"/>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19D279-4CCA-4EBB-822A-88A5376D1989}"/>
              </a:ext>
            </a:extLst>
          </p:cNvPr>
          <p:cNvSpPr>
            <a:spLocks noGrp="1"/>
          </p:cNvSpPr>
          <p:nvPr>
            <p:ph idx="1"/>
          </p:nvPr>
        </p:nvSpPr>
        <p:spPr>
          <a:xfrm>
            <a:off x="457200" y="608015"/>
            <a:ext cx="8229600" cy="3397051"/>
          </a:xfrm>
        </p:spPr>
        <p:txBody>
          <a:bodyPr rtlCol="0">
            <a:normAutofit/>
          </a:bodyPr>
          <a:lstStyle/>
          <a:p>
            <a:pPr marL="0" indent="0" eaLnBrk="1" fontAlgn="auto" hangingPunct="1">
              <a:spcAft>
                <a:spcPts val="0"/>
              </a:spcAft>
              <a:buNone/>
              <a:defRPr/>
            </a:pPr>
            <a:r>
              <a:rPr lang="en-GB" sz="2400" b="1" dirty="0"/>
              <a:t>Website</a:t>
            </a:r>
          </a:p>
          <a:p>
            <a:pPr marL="0" indent="0" eaLnBrk="1" fontAlgn="auto" hangingPunct="1">
              <a:spcAft>
                <a:spcPts val="0"/>
              </a:spcAft>
              <a:buNone/>
              <a:defRPr/>
            </a:pPr>
            <a:r>
              <a:rPr lang="en-GB" sz="2400" dirty="0"/>
              <a:t>Author/Corporate author (Year) </a:t>
            </a:r>
            <a:r>
              <a:rPr lang="en-GB" sz="2400" i="1" dirty="0"/>
              <a:t>Title of Webpage. </a:t>
            </a:r>
            <a:r>
              <a:rPr lang="en-GB" sz="2400" dirty="0"/>
              <a:t>Available at: URL (Accessed: </a:t>
            </a:r>
            <a:r>
              <a:rPr lang="en-GB" sz="2400" dirty="0" err="1"/>
              <a:t>dd</a:t>
            </a:r>
            <a:r>
              <a:rPr lang="en-GB" sz="2400" dirty="0"/>
              <a:t>/mm/</a:t>
            </a:r>
            <a:r>
              <a:rPr lang="en-GB" sz="2400" dirty="0" err="1"/>
              <a:t>yy</a:t>
            </a:r>
            <a:r>
              <a:rPr lang="en-GB" sz="2400" dirty="0"/>
              <a:t>). 	</a:t>
            </a:r>
          </a:p>
          <a:p>
            <a:pPr marL="0" indent="0" eaLnBrk="1" fontAlgn="auto" hangingPunct="1">
              <a:spcAft>
                <a:spcPts val="0"/>
              </a:spcAft>
              <a:buNone/>
              <a:defRPr/>
            </a:pPr>
            <a:r>
              <a:rPr lang="en-GB" sz="2400" dirty="0">
                <a:solidFill>
                  <a:srgbClr val="FF0000"/>
                </a:solidFill>
              </a:rPr>
              <a:t>For example:</a:t>
            </a:r>
          </a:p>
          <a:p>
            <a:pPr marL="0" indent="0" eaLnBrk="1" fontAlgn="auto" hangingPunct="1">
              <a:spcAft>
                <a:spcPts val="0"/>
              </a:spcAft>
              <a:buNone/>
              <a:defRPr/>
            </a:pPr>
            <a:r>
              <a:rPr lang="en-GB" sz="2400" dirty="0">
                <a:solidFill>
                  <a:srgbClr val="FF0000"/>
                </a:solidFill>
              </a:rPr>
              <a:t>CIPD (2015) Absence measurement and management factsheet. Available at: </a:t>
            </a:r>
            <a:r>
              <a:rPr lang="en-GB" sz="2400" dirty="0">
                <a:solidFill>
                  <a:srgbClr val="FF0000"/>
                </a:solidFill>
                <a:hlinkClick r:id="rId3"/>
              </a:rPr>
              <a:t>http://www.cipd.co.uk/hr-resources/factsheets/absence-measurement-management.aspx#</a:t>
            </a:r>
            <a:r>
              <a:rPr lang="en-GB" sz="2400" dirty="0">
                <a:solidFill>
                  <a:srgbClr val="FF0000"/>
                </a:solidFill>
              </a:rPr>
              <a:t> (Accessed: 04/09/16)</a:t>
            </a:r>
          </a:p>
          <a:p>
            <a:pPr marL="0" indent="0" eaLnBrk="1" fontAlgn="auto" hangingPunct="1">
              <a:spcAft>
                <a:spcPts val="0"/>
              </a:spcAft>
              <a:buNone/>
              <a:defRPr/>
            </a:pPr>
            <a:endParaRPr lang="en-GB" sz="2400" dirty="0"/>
          </a:p>
        </p:txBody>
      </p:sp>
      <p:sp>
        <p:nvSpPr>
          <p:cNvPr id="7" name="TextBox 6">
            <a:extLst>
              <a:ext uri="{FF2B5EF4-FFF2-40B4-BE49-F238E27FC236}">
                <a16:creationId xmlns:a16="http://schemas.microsoft.com/office/drawing/2014/main" id="{4D0F86EF-1AD6-4519-8AD7-8D5CB7932836}"/>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4"/>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AF7D2FF-2C44-4F5E-B04B-4F83F16263CB}"/>
              </a:ext>
            </a:extLst>
          </p:cNvPr>
          <p:cNvSpPr>
            <a:spLocks noGrp="1" noChangeArrowheads="1"/>
          </p:cNvSpPr>
          <p:nvPr>
            <p:ph type="title"/>
          </p:nvPr>
        </p:nvSpPr>
        <p:spPr>
          <a:xfrm>
            <a:off x="457200" y="-122238"/>
            <a:ext cx="8229600" cy="1143001"/>
          </a:xfrm>
        </p:spPr>
        <p:txBody>
          <a:bodyPr/>
          <a:lstStyle/>
          <a:p>
            <a:pPr eaLnBrk="1" hangingPunct="1"/>
            <a:r>
              <a:rPr lang="en-GB" altLang="en-US" b="1" dirty="0"/>
              <a:t>Plagiarism</a:t>
            </a:r>
          </a:p>
        </p:txBody>
      </p:sp>
      <p:sp>
        <p:nvSpPr>
          <p:cNvPr id="47107" name="Content Placeholder 2">
            <a:extLst>
              <a:ext uri="{FF2B5EF4-FFF2-40B4-BE49-F238E27FC236}">
                <a16:creationId xmlns:a16="http://schemas.microsoft.com/office/drawing/2014/main" id="{E648E9D7-C2C4-4203-A023-9EF680B76158}"/>
              </a:ext>
            </a:extLst>
          </p:cNvPr>
          <p:cNvSpPr>
            <a:spLocks noGrp="1" noChangeArrowheads="1"/>
          </p:cNvSpPr>
          <p:nvPr>
            <p:ph idx="1"/>
          </p:nvPr>
        </p:nvSpPr>
        <p:spPr>
          <a:xfrm>
            <a:off x="457200" y="978297"/>
            <a:ext cx="8229600" cy="3461246"/>
          </a:xfrm>
        </p:spPr>
        <p:txBody>
          <a:bodyPr/>
          <a:lstStyle/>
          <a:p>
            <a:pPr marL="0" indent="0" eaLnBrk="1" hangingPunct="1">
              <a:buNone/>
            </a:pPr>
            <a:r>
              <a:rPr lang="en-GB" altLang="en-US" sz="2200" dirty="0"/>
              <a:t>Plagiarism occurs when attempting to present another person’s work as your own. When you include the ideas or work of someone else without referencing them, or use the exact words they have used and attempt to present them as your own argument, then this is considered plagiarism. Plagiarism in written work can occur intentionally (e.g. you copy a section from a book without referencing it) or unintentionally (e.g. you paraphrase another person's work or ideas but fail to acknowledge them as the source). </a:t>
            </a:r>
          </a:p>
        </p:txBody>
      </p:sp>
      <p:sp>
        <p:nvSpPr>
          <p:cNvPr id="3" name="TextBox 2">
            <a:extLst>
              <a:ext uri="{FF2B5EF4-FFF2-40B4-BE49-F238E27FC236}">
                <a16:creationId xmlns:a16="http://schemas.microsoft.com/office/drawing/2014/main" id="{A676076A-C7B7-4A07-9872-42643E98DC5A}"/>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eaLnBrk="1" hangingPunct="1">
              <a:spcBef>
                <a:spcPct val="0"/>
              </a:spcBef>
              <a:buFontTx/>
              <a:buNone/>
            </a:pPr>
            <a:r>
              <a:rPr lang="en-GB" altLang="en-US" sz="1800" dirty="0">
                <a:solidFill>
                  <a:srgbClr val="000000"/>
                </a:solidFill>
                <a:hlinkClick r:id="rId2"/>
              </a:rPr>
              <a:t>https://library.roehampton.ac.uk/ld.php?content_id=32542499</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5A27-22F0-4893-8290-8222B9B6BCBD}"/>
              </a:ext>
            </a:extLst>
          </p:cNvPr>
          <p:cNvSpPr>
            <a:spLocks noGrp="1"/>
          </p:cNvSpPr>
          <p:nvPr>
            <p:ph type="title"/>
          </p:nvPr>
        </p:nvSpPr>
        <p:spPr>
          <a:xfrm>
            <a:off x="533517" y="792314"/>
            <a:ext cx="7886700" cy="1325563"/>
          </a:xfrm>
        </p:spPr>
        <p:txBody>
          <a:bodyPr>
            <a:normAutofit/>
          </a:bodyPr>
          <a:lstStyle/>
          <a:p>
            <a:r>
              <a:rPr lang="en-SG" sz="4000" b="1" dirty="0">
                <a:latin typeface="Baskerville Old Face" panose="02020602080505020303" pitchFamily="18" charset="0"/>
              </a:rPr>
              <a:t>Class</a:t>
            </a:r>
            <a:r>
              <a:rPr lang="en-SG" sz="4000" b="1" dirty="0">
                <a:latin typeface="+mn-lt"/>
              </a:rPr>
              <a:t> Attendance</a:t>
            </a:r>
            <a:endParaRPr lang="en-SG" sz="4000" dirty="0">
              <a:latin typeface="+mn-lt"/>
            </a:endParaRPr>
          </a:p>
        </p:txBody>
      </p:sp>
      <p:sp>
        <p:nvSpPr>
          <p:cNvPr id="3" name="Content Placeholder 2">
            <a:extLst>
              <a:ext uri="{FF2B5EF4-FFF2-40B4-BE49-F238E27FC236}">
                <a16:creationId xmlns:a16="http://schemas.microsoft.com/office/drawing/2014/main" id="{95E12055-D59C-43F9-9324-B55EFCCEBDF3}"/>
              </a:ext>
            </a:extLst>
          </p:cNvPr>
          <p:cNvSpPr>
            <a:spLocks noGrp="1"/>
          </p:cNvSpPr>
          <p:nvPr>
            <p:ph idx="1"/>
          </p:nvPr>
        </p:nvSpPr>
        <p:spPr>
          <a:xfrm>
            <a:off x="533517" y="1916832"/>
            <a:ext cx="7886700" cy="2384407"/>
          </a:xfrm>
        </p:spPr>
        <p:txBody>
          <a:bodyPr>
            <a:normAutofit/>
          </a:bodyPr>
          <a:lstStyle/>
          <a:p>
            <a:pPr>
              <a:buFont typeface="Wingdings" panose="05000000000000000000" pitchFamily="2" charset="2"/>
              <a:buChar char="§"/>
            </a:pPr>
            <a:r>
              <a:rPr lang="en-US" sz="2400" dirty="0"/>
              <a:t>75% overall attendance recommended</a:t>
            </a:r>
          </a:p>
          <a:p>
            <a:pPr>
              <a:buFont typeface="Wingdings" panose="05000000000000000000" pitchFamily="2" charset="2"/>
              <a:buChar char="§"/>
            </a:pPr>
            <a:r>
              <a:rPr lang="en-US" sz="2400" dirty="0"/>
              <a:t>Arrive promptly for classes (No grace period)</a:t>
            </a:r>
          </a:p>
          <a:p>
            <a:pPr>
              <a:buFont typeface="Wingdings" panose="05000000000000000000" pitchFamily="2" charset="2"/>
              <a:buChar char="§"/>
            </a:pPr>
            <a:r>
              <a:rPr lang="en-US" sz="2400" dirty="0"/>
              <a:t>Contribute to class discussion</a:t>
            </a:r>
          </a:p>
          <a:p>
            <a:pPr>
              <a:buFont typeface="Wingdings" panose="05000000000000000000" pitchFamily="2" charset="2"/>
              <a:buChar char="§"/>
            </a:pPr>
            <a:r>
              <a:rPr lang="en-US" sz="2400" dirty="0"/>
              <a:t>Class will be conducted via Zoom</a:t>
            </a:r>
          </a:p>
          <a:p>
            <a:endParaRPr lang="en-SG" sz="2400" dirty="0"/>
          </a:p>
        </p:txBody>
      </p:sp>
      <p:pic>
        <p:nvPicPr>
          <p:cNvPr id="3076" name="Picture 4" descr="A man leaning over a table and writing on a printout">
            <a:extLst>
              <a:ext uri="{FF2B5EF4-FFF2-40B4-BE49-F238E27FC236}">
                <a16:creationId xmlns:a16="http://schemas.microsoft.com/office/drawing/2014/main" id="{03652AFE-7DEE-4431-AC2B-2FB4B1690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1790" y="4410139"/>
            <a:ext cx="3068427" cy="203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598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AF7D2FF-2C44-4F5E-B04B-4F83F16263CB}"/>
              </a:ext>
            </a:extLst>
          </p:cNvPr>
          <p:cNvSpPr>
            <a:spLocks noGrp="1" noChangeArrowheads="1"/>
          </p:cNvSpPr>
          <p:nvPr>
            <p:ph type="title"/>
          </p:nvPr>
        </p:nvSpPr>
        <p:spPr>
          <a:xfrm>
            <a:off x="457200" y="-122238"/>
            <a:ext cx="8229600" cy="1143001"/>
          </a:xfrm>
        </p:spPr>
        <p:txBody>
          <a:bodyPr/>
          <a:lstStyle/>
          <a:p>
            <a:pPr algn="l" eaLnBrk="1" hangingPunct="1"/>
            <a:r>
              <a:rPr lang="en-GB" altLang="en-US" b="1" dirty="0"/>
              <a:t>Turnitin – Similarity Index </a:t>
            </a:r>
          </a:p>
        </p:txBody>
      </p:sp>
      <p:sp>
        <p:nvSpPr>
          <p:cNvPr id="47107" name="Content Placeholder 2">
            <a:extLst>
              <a:ext uri="{FF2B5EF4-FFF2-40B4-BE49-F238E27FC236}">
                <a16:creationId xmlns:a16="http://schemas.microsoft.com/office/drawing/2014/main" id="{E648E9D7-C2C4-4203-A023-9EF680B76158}"/>
              </a:ext>
            </a:extLst>
          </p:cNvPr>
          <p:cNvSpPr>
            <a:spLocks noGrp="1" noChangeArrowheads="1"/>
          </p:cNvSpPr>
          <p:nvPr>
            <p:ph idx="1"/>
          </p:nvPr>
        </p:nvSpPr>
        <p:spPr>
          <a:xfrm>
            <a:off x="457200" y="765156"/>
            <a:ext cx="8229600" cy="3461246"/>
          </a:xfrm>
        </p:spPr>
        <p:txBody>
          <a:bodyPr/>
          <a:lstStyle/>
          <a:p>
            <a:pPr marL="0" indent="0" eaLnBrk="1" hangingPunct="1">
              <a:buNone/>
            </a:pPr>
            <a:r>
              <a:rPr lang="en-US" altLang="en-US" sz="2200" dirty="0"/>
              <a:t>Similarity Reports provide a summary of matching or highly similar text found in a submitted paper. When a Similarity Report is available for viewing, a similarity score percentage will be made available. Similarity Reports that have not yet finished generating are represented by a grayed out icon in the Similarity column. Reports that are not available may not have generated yet, or assignment settings may be delaying the generation of the report. Acceptable range is below 20%. </a:t>
            </a:r>
            <a:endParaRPr lang="en-GB" altLang="en-US" sz="2200" dirty="0"/>
          </a:p>
        </p:txBody>
      </p:sp>
      <p:sp>
        <p:nvSpPr>
          <p:cNvPr id="47108" name="TextBox 3">
            <a:extLst>
              <a:ext uri="{FF2B5EF4-FFF2-40B4-BE49-F238E27FC236}">
                <a16:creationId xmlns:a16="http://schemas.microsoft.com/office/drawing/2014/main" id="{BCF5B701-C3B7-474C-8645-12D92DDFFFA6}"/>
              </a:ext>
            </a:extLst>
          </p:cNvPr>
          <p:cNvSpPr txBox="1">
            <a:spLocks noChangeArrowheads="1"/>
          </p:cNvSpPr>
          <p:nvPr/>
        </p:nvSpPr>
        <p:spPr bwMode="auto">
          <a:xfrm>
            <a:off x="457200" y="3607856"/>
            <a:ext cx="8136904" cy="147732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a:spcBef>
                <a:spcPct val="0"/>
              </a:spcBef>
              <a:buNone/>
            </a:pPr>
            <a:r>
              <a:rPr lang="en-GB" altLang="en-US" sz="1800" dirty="0">
                <a:solidFill>
                  <a:srgbClr val="000000"/>
                </a:solidFill>
                <a:hlinkClick r:id="rId2"/>
              </a:rPr>
              <a:t>https://roehamptonlearning.com/eLearningServices/help-guides/turnitin</a:t>
            </a:r>
            <a:r>
              <a:rPr lang="en-GB" altLang="en-US" sz="1800" dirty="0">
                <a:solidFill>
                  <a:srgbClr val="000000"/>
                </a:solidFill>
              </a:rPr>
              <a:t> </a:t>
            </a:r>
          </a:p>
          <a:p>
            <a:pPr>
              <a:spcBef>
                <a:spcPct val="0"/>
              </a:spcBef>
              <a:buNone/>
            </a:pPr>
            <a:endParaRPr lang="en-GB" altLang="en-US" sz="1800" dirty="0">
              <a:solidFill>
                <a:srgbClr val="000000"/>
              </a:solidFill>
            </a:endParaRPr>
          </a:p>
          <a:p>
            <a:pPr>
              <a:spcBef>
                <a:spcPct val="0"/>
              </a:spcBef>
              <a:buNone/>
            </a:pPr>
            <a:r>
              <a:rPr lang="en-GB" altLang="en-US" sz="1800" dirty="0">
                <a:solidFill>
                  <a:srgbClr val="000000"/>
                </a:solidFill>
                <a:hlinkClick r:id="rId3"/>
              </a:rPr>
              <a:t>https://help.turnitin.com/feedback-studio/moodle/direct-v2/instructor/the-similarity-report/similarity-score-ranges.htm</a:t>
            </a:r>
            <a:r>
              <a:rPr lang="en-GB" altLang="en-US" sz="1800" dirty="0">
                <a:solidFill>
                  <a:srgbClr val="000000"/>
                </a:solidFill>
              </a:rPr>
              <a:t>   </a:t>
            </a:r>
          </a:p>
        </p:txBody>
      </p:sp>
    </p:spTree>
    <p:extLst>
      <p:ext uri="{BB962C8B-B14F-4D97-AF65-F5344CB8AC3E}">
        <p14:creationId xmlns:p14="http://schemas.microsoft.com/office/powerpoint/2010/main" val="12978125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AF7D2FF-2C44-4F5E-B04B-4F83F16263CB}"/>
              </a:ext>
            </a:extLst>
          </p:cNvPr>
          <p:cNvSpPr>
            <a:spLocks noGrp="1" noChangeArrowheads="1"/>
          </p:cNvSpPr>
          <p:nvPr>
            <p:ph type="title"/>
          </p:nvPr>
        </p:nvSpPr>
        <p:spPr>
          <a:xfrm>
            <a:off x="457200" y="-122238"/>
            <a:ext cx="8229600" cy="1143001"/>
          </a:xfrm>
        </p:spPr>
        <p:txBody>
          <a:bodyPr/>
          <a:lstStyle/>
          <a:p>
            <a:pPr algn="l" eaLnBrk="1" hangingPunct="1"/>
            <a:r>
              <a:rPr lang="en-GB" altLang="en-US" b="1" dirty="0"/>
              <a:t>Turnitin – Similarity reports</a:t>
            </a:r>
          </a:p>
        </p:txBody>
      </p:sp>
      <p:sp>
        <p:nvSpPr>
          <p:cNvPr id="47107" name="Content Placeholder 2">
            <a:extLst>
              <a:ext uri="{FF2B5EF4-FFF2-40B4-BE49-F238E27FC236}">
                <a16:creationId xmlns:a16="http://schemas.microsoft.com/office/drawing/2014/main" id="{E648E9D7-C2C4-4203-A023-9EF680B76158}"/>
              </a:ext>
            </a:extLst>
          </p:cNvPr>
          <p:cNvSpPr>
            <a:spLocks noGrp="1" noChangeArrowheads="1"/>
          </p:cNvSpPr>
          <p:nvPr>
            <p:ph idx="1"/>
          </p:nvPr>
        </p:nvSpPr>
        <p:spPr>
          <a:xfrm>
            <a:off x="457200" y="765156"/>
            <a:ext cx="8229600" cy="3461246"/>
          </a:xfrm>
        </p:spPr>
        <p:txBody>
          <a:bodyPr/>
          <a:lstStyle/>
          <a:p>
            <a:pPr marL="0" indent="0" eaLnBrk="1" hangingPunct="1">
              <a:buNone/>
            </a:pPr>
            <a:r>
              <a:rPr lang="en-US" altLang="en-US" sz="2400" dirty="0"/>
              <a:t>Reports for the FIRST THREE submissions to a Turnitin assignment link will normally generate within 5-15 minutes.</a:t>
            </a:r>
          </a:p>
          <a:p>
            <a:pPr marL="0" indent="0" eaLnBrk="1" hangingPunct="1">
              <a:buNone/>
            </a:pPr>
            <a:endParaRPr lang="en-US" altLang="en-US" sz="2400" dirty="0"/>
          </a:p>
          <a:p>
            <a:pPr marL="0" indent="0" eaLnBrk="1" hangingPunct="1">
              <a:buNone/>
            </a:pPr>
            <a:r>
              <a:rPr lang="en-US" altLang="en-US" sz="2400" dirty="0"/>
              <a:t>However, for re-submissions to the same Turnitin assignment link, the report will take at least 24 hours to generate. This includes the Turnitin test sites. </a:t>
            </a:r>
            <a:endParaRPr lang="en-GB" altLang="en-US" sz="2400" dirty="0"/>
          </a:p>
        </p:txBody>
      </p:sp>
      <p:sp>
        <p:nvSpPr>
          <p:cNvPr id="2" name="TextBox 3">
            <a:extLst>
              <a:ext uri="{FF2B5EF4-FFF2-40B4-BE49-F238E27FC236}">
                <a16:creationId xmlns:a16="http://schemas.microsoft.com/office/drawing/2014/main" id="{7405AF6D-7EA2-4207-9DDA-C62649E9D660}"/>
              </a:ext>
            </a:extLst>
          </p:cNvPr>
          <p:cNvSpPr txBox="1">
            <a:spLocks noChangeArrowheads="1"/>
          </p:cNvSpPr>
          <p:nvPr/>
        </p:nvSpPr>
        <p:spPr bwMode="auto">
          <a:xfrm>
            <a:off x="457200" y="3607856"/>
            <a:ext cx="8136904" cy="147732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Access the full guide at:</a:t>
            </a:r>
          </a:p>
          <a:p>
            <a:pPr>
              <a:spcBef>
                <a:spcPct val="0"/>
              </a:spcBef>
              <a:buNone/>
            </a:pPr>
            <a:r>
              <a:rPr lang="en-GB" altLang="en-US" sz="1800" dirty="0">
                <a:solidFill>
                  <a:srgbClr val="000000"/>
                </a:solidFill>
                <a:hlinkClick r:id="rId2"/>
              </a:rPr>
              <a:t>https://roehamptonlearning.com/eLearningServices/help-guides/turnitin</a:t>
            </a:r>
            <a:r>
              <a:rPr lang="en-GB" altLang="en-US" sz="1800" dirty="0">
                <a:solidFill>
                  <a:srgbClr val="000000"/>
                </a:solidFill>
              </a:rPr>
              <a:t> </a:t>
            </a:r>
          </a:p>
          <a:p>
            <a:pPr>
              <a:spcBef>
                <a:spcPct val="0"/>
              </a:spcBef>
              <a:buNone/>
            </a:pPr>
            <a:endParaRPr lang="en-GB" altLang="en-US" sz="1800" dirty="0">
              <a:solidFill>
                <a:srgbClr val="000000"/>
              </a:solidFill>
            </a:endParaRPr>
          </a:p>
          <a:p>
            <a:pPr>
              <a:spcBef>
                <a:spcPct val="0"/>
              </a:spcBef>
              <a:buNone/>
            </a:pPr>
            <a:r>
              <a:rPr lang="en-GB" altLang="en-US" sz="1800" dirty="0">
                <a:solidFill>
                  <a:srgbClr val="000000"/>
                </a:solidFill>
                <a:hlinkClick r:id="rId3"/>
              </a:rPr>
              <a:t>https://help.turnitin.com/feedback-studio/moodle/direct-v2/instructor/the-similarity-report/similarity-score-ranges.htm</a:t>
            </a:r>
            <a:r>
              <a:rPr lang="en-GB" altLang="en-US" sz="1800" dirty="0">
                <a:solidFill>
                  <a:srgbClr val="000000"/>
                </a:solidFill>
              </a:rPr>
              <a:t>   </a:t>
            </a:r>
          </a:p>
        </p:txBody>
      </p:sp>
    </p:spTree>
    <p:extLst>
      <p:ext uri="{BB962C8B-B14F-4D97-AF65-F5344CB8AC3E}">
        <p14:creationId xmlns:p14="http://schemas.microsoft.com/office/powerpoint/2010/main" val="13891977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09D97B7-1476-44E1-8AC3-07E4F796397C}"/>
              </a:ext>
            </a:extLst>
          </p:cNvPr>
          <p:cNvSpPr>
            <a:spLocks noGrp="1" noChangeArrowheads="1"/>
          </p:cNvSpPr>
          <p:nvPr>
            <p:ph type="title"/>
          </p:nvPr>
        </p:nvSpPr>
        <p:spPr>
          <a:xfrm>
            <a:off x="457200" y="44624"/>
            <a:ext cx="8229600" cy="1143000"/>
          </a:xfrm>
        </p:spPr>
        <p:txBody>
          <a:bodyPr/>
          <a:lstStyle/>
          <a:p>
            <a:pPr eaLnBrk="1" hangingPunct="1"/>
            <a:r>
              <a:rPr lang="en-GB" altLang="en-US" sz="4000" b="1" dirty="0"/>
              <a:t>How to be a successful student</a:t>
            </a:r>
          </a:p>
        </p:txBody>
      </p:sp>
      <p:sp>
        <p:nvSpPr>
          <p:cNvPr id="49155" name="Content Placeholder 2">
            <a:extLst>
              <a:ext uri="{FF2B5EF4-FFF2-40B4-BE49-F238E27FC236}">
                <a16:creationId xmlns:a16="http://schemas.microsoft.com/office/drawing/2014/main" id="{11EE3354-5488-4DBA-9FF5-E4E08A673201}"/>
              </a:ext>
            </a:extLst>
          </p:cNvPr>
          <p:cNvSpPr>
            <a:spLocks noGrp="1" noChangeArrowheads="1"/>
          </p:cNvSpPr>
          <p:nvPr>
            <p:ph idx="1"/>
          </p:nvPr>
        </p:nvSpPr>
        <p:spPr>
          <a:xfrm>
            <a:off x="457200" y="1163638"/>
            <a:ext cx="8229600" cy="4525962"/>
          </a:xfrm>
        </p:spPr>
        <p:txBody>
          <a:bodyPr/>
          <a:lstStyle/>
          <a:p>
            <a:pPr eaLnBrk="1" hangingPunct="1"/>
            <a:r>
              <a:rPr lang="en-GB" altLang="en-US" sz="2400" dirty="0"/>
              <a:t>Attend all of the classes</a:t>
            </a:r>
          </a:p>
          <a:p>
            <a:pPr eaLnBrk="1" hangingPunct="1"/>
            <a:r>
              <a:rPr lang="en-GB" altLang="en-US" sz="2400" dirty="0"/>
              <a:t>Prepare for every class – consult your LTAF for what you should read and do</a:t>
            </a:r>
          </a:p>
          <a:p>
            <a:pPr eaLnBrk="1" hangingPunct="1"/>
            <a:r>
              <a:rPr lang="en-GB" altLang="en-US" sz="2400" dirty="0"/>
              <a:t>Engage in all of your classes – ask questions and share your answers</a:t>
            </a:r>
          </a:p>
          <a:p>
            <a:pPr eaLnBrk="1" hangingPunct="1"/>
            <a:r>
              <a:rPr lang="en-GB" altLang="en-US" sz="2400" dirty="0"/>
              <a:t>Use your work experience to bring theory to life</a:t>
            </a:r>
          </a:p>
          <a:p>
            <a:pPr eaLnBrk="1" hangingPunct="1"/>
            <a:r>
              <a:rPr lang="en-GB" altLang="en-US" sz="2400" dirty="0"/>
              <a:t>Don’t leave your assignments until the last minute</a:t>
            </a:r>
          </a:p>
          <a:p>
            <a:pPr eaLnBrk="1" hangingPunct="1"/>
            <a:r>
              <a:rPr lang="en-GB" altLang="en-US" sz="2400" dirty="0"/>
              <a:t>Learn from each other and </a:t>
            </a:r>
            <a:r>
              <a:rPr lang="en-GB" altLang="en-US" sz="2400" b="1" u="sng" dirty="0"/>
              <a:t>previous sample assignments</a:t>
            </a:r>
          </a:p>
          <a:p>
            <a:pPr eaLnBrk="1" hangingPunct="1"/>
            <a:r>
              <a:rPr lang="en-GB" altLang="en-US" sz="2400" dirty="0"/>
              <a:t>Read, read, read – focus on journals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B2E3EADF-B5F5-4D9B-9433-411BC6E582A8}"/>
              </a:ext>
            </a:extLst>
          </p:cNvPr>
          <p:cNvSpPr>
            <a:spLocks noGrp="1" noChangeArrowheads="1"/>
          </p:cNvSpPr>
          <p:nvPr>
            <p:ph type="title"/>
          </p:nvPr>
        </p:nvSpPr>
        <p:spPr/>
        <p:txBody>
          <a:bodyPr/>
          <a:lstStyle/>
          <a:p>
            <a:pPr eaLnBrk="1" hangingPunct="1"/>
            <a:r>
              <a:rPr lang="en-GB" altLang="en-US" b="1" dirty="0"/>
              <a:t>Accessing resources</a:t>
            </a:r>
          </a:p>
        </p:txBody>
      </p:sp>
      <p:sp>
        <p:nvSpPr>
          <p:cNvPr id="50179" name="Content Placeholder 4">
            <a:extLst>
              <a:ext uri="{FF2B5EF4-FFF2-40B4-BE49-F238E27FC236}">
                <a16:creationId xmlns:a16="http://schemas.microsoft.com/office/drawing/2014/main" id="{D02A0DB6-71DC-44D7-8887-096CD3874648}"/>
              </a:ext>
            </a:extLst>
          </p:cNvPr>
          <p:cNvSpPr>
            <a:spLocks noGrp="1" noChangeArrowheads="1"/>
          </p:cNvSpPr>
          <p:nvPr>
            <p:ph idx="1"/>
          </p:nvPr>
        </p:nvSpPr>
        <p:spPr>
          <a:xfrm>
            <a:off x="457200" y="1327151"/>
            <a:ext cx="8229600" cy="3758034"/>
          </a:xfrm>
        </p:spPr>
        <p:txBody>
          <a:bodyPr/>
          <a:lstStyle/>
          <a:p>
            <a:pPr eaLnBrk="1" hangingPunct="1"/>
            <a:r>
              <a:rPr lang="en-GB" altLang="en-US" sz="2800" dirty="0"/>
              <a:t>Moodle site for every module</a:t>
            </a:r>
          </a:p>
          <a:p>
            <a:pPr lvl="1" eaLnBrk="1" hangingPunct="1"/>
            <a:r>
              <a:rPr lang="en-GB" altLang="en-US" sz="2400" dirty="0"/>
              <a:t>LTAF plan</a:t>
            </a:r>
          </a:p>
          <a:p>
            <a:pPr lvl="1" eaLnBrk="1" hangingPunct="1"/>
            <a:r>
              <a:rPr lang="en-GB" altLang="en-US" sz="2400" dirty="0"/>
              <a:t>Presentation slides</a:t>
            </a:r>
          </a:p>
          <a:p>
            <a:pPr lvl="1" eaLnBrk="1" hangingPunct="1"/>
            <a:r>
              <a:rPr lang="en-GB" altLang="en-US" sz="2400" dirty="0"/>
              <a:t>Seminar activities</a:t>
            </a:r>
          </a:p>
          <a:p>
            <a:pPr lvl="1" eaLnBrk="1" hangingPunct="1"/>
            <a:r>
              <a:rPr lang="en-GB" altLang="en-US" sz="2400" dirty="0"/>
              <a:t>Links to electronic journals and eBooks</a:t>
            </a:r>
          </a:p>
          <a:p>
            <a:pPr eaLnBrk="1" hangingPunct="1"/>
            <a:r>
              <a:rPr lang="en-GB" altLang="en-US" sz="2800" dirty="0"/>
              <a:t>You may independently organise to use local libraries in Singapore</a:t>
            </a:r>
          </a:p>
          <a:p>
            <a:pPr eaLnBrk="1" hangingPunct="1"/>
            <a:endParaRPr lang="en-GB" altLang="en-US" sz="28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2FA4-7543-4EDF-8641-3FF88A5D3636}"/>
              </a:ext>
            </a:extLst>
          </p:cNvPr>
          <p:cNvSpPr>
            <a:spLocks noGrp="1"/>
          </p:cNvSpPr>
          <p:nvPr>
            <p:ph type="title"/>
          </p:nvPr>
        </p:nvSpPr>
        <p:spPr>
          <a:xfrm>
            <a:off x="457200" y="-42863"/>
            <a:ext cx="8229600" cy="1143001"/>
          </a:xfrm>
        </p:spPr>
        <p:txBody>
          <a:bodyPr rtlCol="0">
            <a:normAutofit fontScale="90000"/>
          </a:bodyPr>
          <a:lstStyle/>
          <a:p>
            <a:pPr eaLnBrk="1" fontAlgn="auto" hangingPunct="1">
              <a:spcAft>
                <a:spcPts val="0"/>
              </a:spcAft>
              <a:defRPr/>
            </a:pPr>
            <a:r>
              <a:rPr lang="en-GB" b="1" dirty="0"/>
              <a:t>Excerpts from academic regulations</a:t>
            </a:r>
          </a:p>
        </p:txBody>
      </p:sp>
      <p:sp>
        <p:nvSpPr>
          <p:cNvPr id="3" name="Content Placeholder 2">
            <a:extLst>
              <a:ext uri="{FF2B5EF4-FFF2-40B4-BE49-F238E27FC236}">
                <a16:creationId xmlns:a16="http://schemas.microsoft.com/office/drawing/2014/main" id="{7415BDD2-8650-419C-9531-9ECAA6B5E5D8}"/>
              </a:ext>
            </a:extLst>
          </p:cNvPr>
          <p:cNvSpPr>
            <a:spLocks noGrp="1"/>
          </p:cNvSpPr>
          <p:nvPr>
            <p:ph idx="1"/>
          </p:nvPr>
        </p:nvSpPr>
        <p:spPr>
          <a:xfrm>
            <a:off x="457201" y="1057277"/>
            <a:ext cx="8147249" cy="3379837"/>
          </a:xfrm>
        </p:spPr>
        <p:txBody>
          <a:bodyPr rtlCol="0">
            <a:normAutofit lnSpcReduction="10000"/>
          </a:bodyPr>
          <a:lstStyle/>
          <a:p>
            <a:pPr marL="0" indent="0" eaLnBrk="1" fontAlgn="auto" hangingPunct="1">
              <a:spcAft>
                <a:spcPts val="0"/>
              </a:spcAft>
              <a:buNone/>
              <a:defRPr/>
            </a:pPr>
            <a:r>
              <a:rPr lang="en-GB" sz="1800" b="1" dirty="0"/>
              <a:t>Submission of work for assessment </a:t>
            </a:r>
            <a:endParaRPr lang="en-GB" sz="1800" dirty="0"/>
          </a:p>
          <a:p>
            <a:pPr marL="514350" indent="-514350" eaLnBrk="1" fontAlgn="auto" hangingPunct="1">
              <a:spcAft>
                <a:spcPts val="0"/>
              </a:spcAft>
              <a:buFont typeface="+mj-lt"/>
              <a:buAutoNum type="alphaLcParenR"/>
              <a:defRPr/>
            </a:pPr>
            <a:r>
              <a:rPr lang="en-GB" sz="1800" dirty="0"/>
              <a:t>Except for the provisions of Section 17, students are expected to submit all work for assessment at the first scheduled opportunity after registering for a given module. </a:t>
            </a:r>
          </a:p>
          <a:p>
            <a:pPr marL="514350" indent="-514350" eaLnBrk="1" fontAlgn="auto" hangingPunct="1">
              <a:spcAft>
                <a:spcPts val="0"/>
              </a:spcAft>
              <a:buFont typeface="+mj-lt"/>
              <a:buAutoNum type="alphaLcParenR"/>
              <a:defRPr/>
            </a:pPr>
            <a:r>
              <a:rPr lang="en-GB" sz="1800" dirty="0"/>
              <a:t>There will be a penalty on work which is submitted after the deadline, or after the revised deadline in the case of a student who has been granted an extension under the provisions of Section 16, as follows. </a:t>
            </a:r>
          </a:p>
          <a:p>
            <a:pPr marL="971550" lvl="1" indent="-428625" eaLnBrk="1" fontAlgn="auto" hangingPunct="1">
              <a:spcAft>
                <a:spcPts val="0"/>
              </a:spcAft>
              <a:buFont typeface="+mj-lt"/>
              <a:buAutoNum type="romanLcPeriod"/>
              <a:defRPr/>
            </a:pPr>
            <a:r>
              <a:rPr lang="en-GB" sz="1600" dirty="0"/>
              <a:t>Where the student submits work up to 2pm, seven calendar days after the deadline, the percentage mark for the component of assessment will be capped at 40% for foundation year modules and all undergraduate modules at Levels 4–6, and at 50% for modules at Level 7.</a:t>
            </a:r>
          </a:p>
          <a:p>
            <a:pPr marL="971550" lvl="1" indent="-428625" eaLnBrk="1" fontAlgn="auto" hangingPunct="1">
              <a:spcAft>
                <a:spcPts val="0"/>
              </a:spcAft>
              <a:buFont typeface="+mj-lt"/>
              <a:buAutoNum type="romanLcPeriod"/>
              <a:defRPr/>
            </a:pPr>
            <a:r>
              <a:rPr lang="en-GB" sz="1600" dirty="0"/>
              <a:t> Where the student submits work after 2pm, seven calendar days after the deadline, the percentage mark for the component of assessment will be set to zero. </a:t>
            </a:r>
          </a:p>
        </p:txBody>
      </p:sp>
      <p:sp>
        <p:nvSpPr>
          <p:cNvPr id="4" name="TextBox 3">
            <a:extLst>
              <a:ext uri="{FF2B5EF4-FFF2-40B4-BE49-F238E27FC236}">
                <a16:creationId xmlns:a16="http://schemas.microsoft.com/office/drawing/2014/main" id="{3C68969B-0AA0-4C9B-BCAD-132AEBAC2C29}"/>
              </a:ext>
            </a:extLst>
          </p:cNvPr>
          <p:cNvSpPr txBox="1">
            <a:spLocks noChangeArrowheads="1"/>
          </p:cNvSpPr>
          <p:nvPr/>
        </p:nvSpPr>
        <p:spPr bwMode="auto">
          <a:xfrm>
            <a:off x="430395" y="4438853"/>
            <a:ext cx="8550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hlinkClick r:id="rId2"/>
              </a:rPr>
              <a:t>https://www.roehampton.ac.uk/globalassets/documents/quality-and-standards/april-2020/taught-degree-regulations-2019-20.pdf</a:t>
            </a:r>
            <a:r>
              <a:rPr lang="en-GB" altLang="en-US" sz="1800" dirty="0">
                <a:solidFill>
                  <a:srgbClr val="000000"/>
                </a:solidFill>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423A6E0-CFCA-4283-B521-4C8B51E1DB5A}"/>
              </a:ext>
            </a:extLst>
          </p:cNvPr>
          <p:cNvSpPr>
            <a:spLocks noGrp="1" noChangeArrowheads="1"/>
          </p:cNvSpPr>
          <p:nvPr>
            <p:ph type="title"/>
          </p:nvPr>
        </p:nvSpPr>
        <p:spPr>
          <a:xfrm>
            <a:off x="457200" y="116632"/>
            <a:ext cx="8229600" cy="1143000"/>
          </a:xfrm>
        </p:spPr>
        <p:txBody>
          <a:bodyPr/>
          <a:lstStyle/>
          <a:p>
            <a:pPr eaLnBrk="1" hangingPunct="1"/>
            <a:r>
              <a:rPr lang="en-GB" altLang="en-US" b="1" dirty="0"/>
              <a:t>Grading System</a:t>
            </a:r>
          </a:p>
        </p:txBody>
      </p:sp>
      <p:sp>
        <p:nvSpPr>
          <p:cNvPr id="3" name="Content Placeholder 2">
            <a:extLst>
              <a:ext uri="{FF2B5EF4-FFF2-40B4-BE49-F238E27FC236}">
                <a16:creationId xmlns:a16="http://schemas.microsoft.com/office/drawing/2014/main" id="{F9B10264-7BB0-4B3A-9836-EBEC07EC37B0}"/>
              </a:ext>
            </a:extLst>
          </p:cNvPr>
          <p:cNvSpPr>
            <a:spLocks noGrp="1"/>
          </p:cNvSpPr>
          <p:nvPr>
            <p:ph idx="1"/>
          </p:nvPr>
        </p:nvSpPr>
        <p:spPr>
          <a:xfrm>
            <a:off x="457200" y="1052736"/>
            <a:ext cx="8229600" cy="3888432"/>
          </a:xfrm>
        </p:spPr>
        <p:txBody>
          <a:bodyPr rtlCol="0">
            <a:normAutofit/>
          </a:bodyPr>
          <a:lstStyle/>
          <a:p>
            <a:pPr marL="0" indent="0" eaLnBrk="1" fontAlgn="auto" hangingPunct="1">
              <a:spcAft>
                <a:spcPts val="0"/>
              </a:spcAft>
              <a:buNone/>
              <a:defRPr/>
            </a:pPr>
            <a:r>
              <a:rPr lang="en-GB" sz="2000" b="1" dirty="0"/>
              <a:t>Module assessment</a:t>
            </a:r>
          </a:p>
          <a:p>
            <a:pPr eaLnBrk="1" fontAlgn="auto" hangingPunct="1">
              <a:spcAft>
                <a:spcPts val="0"/>
              </a:spcAft>
              <a:buFont typeface="Arial"/>
              <a:buChar char="•"/>
              <a:defRPr/>
            </a:pPr>
            <a:r>
              <a:rPr lang="en-GB" sz="1800" dirty="0"/>
              <a:t>(iii) For modules at Level 7, an outcome of Pass with a percentage mark will be recorded where the student has gained a mark of 50% or above overall and in any components of the module assessment that carry an individual pass requirement. The Programme Examinations Board may condone a mark in the range 40–49% in a component of the module assessment that carries an individual pass requirement if it is satisfied that the student has achieved the learning outcomes for the module and the student has nonetheless gained a mark of 50% or above overall. </a:t>
            </a:r>
          </a:p>
          <a:p>
            <a:pPr eaLnBrk="1" fontAlgn="auto" hangingPunct="1">
              <a:spcAft>
                <a:spcPts val="0"/>
              </a:spcAft>
              <a:buFont typeface="Arial"/>
              <a:buChar char="•"/>
              <a:defRPr/>
            </a:pPr>
            <a:r>
              <a:rPr lang="en-GB" sz="1800" dirty="0"/>
              <a:t>(iv) For modules at Level 7, an outcome of Fail with a percentage mark will be recorded where the student has gained a mark of 49% or below overall, or in any components of the module assessment that carry an individual pass requirement subject to the provisions of (iii).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B341C91-2F36-4A0A-BC18-4A7FB65E8D27}"/>
              </a:ext>
            </a:extLst>
          </p:cNvPr>
          <p:cNvSpPr>
            <a:spLocks noGrp="1" noChangeArrowheads="1"/>
          </p:cNvSpPr>
          <p:nvPr>
            <p:ph type="title"/>
          </p:nvPr>
        </p:nvSpPr>
        <p:spPr>
          <a:xfrm>
            <a:off x="457200" y="53751"/>
            <a:ext cx="8229600" cy="1143001"/>
          </a:xfrm>
        </p:spPr>
        <p:txBody>
          <a:bodyPr/>
          <a:lstStyle/>
          <a:p>
            <a:pPr eaLnBrk="1" hangingPunct="1"/>
            <a:r>
              <a:rPr lang="en-GB" altLang="en-US" sz="4000" b="1" dirty="0"/>
              <a:t>Resits and Retakes</a:t>
            </a:r>
          </a:p>
        </p:txBody>
      </p:sp>
      <p:sp>
        <p:nvSpPr>
          <p:cNvPr id="53251" name="Content Placeholder 2">
            <a:extLst>
              <a:ext uri="{FF2B5EF4-FFF2-40B4-BE49-F238E27FC236}">
                <a16:creationId xmlns:a16="http://schemas.microsoft.com/office/drawing/2014/main" id="{488AFBCD-1D7D-484C-B5AA-C34E0DC48B70}"/>
              </a:ext>
            </a:extLst>
          </p:cNvPr>
          <p:cNvSpPr>
            <a:spLocks noGrp="1" noChangeArrowheads="1"/>
          </p:cNvSpPr>
          <p:nvPr>
            <p:ph idx="1"/>
          </p:nvPr>
        </p:nvSpPr>
        <p:spPr>
          <a:xfrm>
            <a:off x="683568" y="1002854"/>
            <a:ext cx="7776864" cy="4082330"/>
          </a:xfrm>
        </p:spPr>
        <p:txBody>
          <a:bodyPr/>
          <a:lstStyle/>
          <a:p>
            <a:pPr marL="0" indent="0" eaLnBrk="1" hangingPunct="1">
              <a:buNone/>
            </a:pPr>
            <a:r>
              <a:rPr lang="en-GB" altLang="en-US" sz="2000" dirty="0"/>
              <a:t>The Programme Examinations Board will confirm a student’s eligibility for a resit of a component of assessment that has been failed or retake of a module. </a:t>
            </a:r>
          </a:p>
          <a:p>
            <a:pPr marL="0" indent="0" eaLnBrk="1" hangingPunct="1">
              <a:buNone/>
            </a:pPr>
            <a:r>
              <a:rPr lang="en-GB" altLang="en-US" sz="2000" dirty="0"/>
              <a:t>(</a:t>
            </a:r>
            <a:r>
              <a:rPr lang="en-GB" altLang="en-US" sz="2000" dirty="0" err="1"/>
              <a:t>i</a:t>
            </a:r>
            <a:r>
              <a:rPr lang="en-GB" altLang="en-US" sz="2000" dirty="0"/>
              <a:t>) A resit is defined as an additional attempt of an assessment without attendance. </a:t>
            </a:r>
          </a:p>
          <a:p>
            <a:pPr marL="0" indent="0" eaLnBrk="1" hangingPunct="1">
              <a:buNone/>
            </a:pPr>
            <a:r>
              <a:rPr lang="en-GB" altLang="en-US" sz="2000" dirty="0"/>
              <a:t>(ii) A retake is defined as a re-study of the module with attendance, including the completion of all assessments for that module. </a:t>
            </a:r>
          </a:p>
          <a:p>
            <a:pPr marL="0" indent="0" eaLnBrk="1" hangingPunct="1">
              <a:buNone/>
            </a:pPr>
            <a:endParaRPr lang="en-GB" altLang="en-US" sz="2000" dirty="0"/>
          </a:p>
          <a:p>
            <a:pPr marL="0" indent="0" eaLnBrk="1" hangingPunct="1">
              <a:buNone/>
            </a:pPr>
            <a:r>
              <a:rPr lang="en-GB" altLang="en-US" sz="2000" dirty="0"/>
              <a:t>A student who has failed the module assessment overall on the first attempt will normally be permitted one opportunity to resit the failed components of the module assessment, without further study, subject to availability.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3309D-FEA4-4916-B48E-A67745312CC7}"/>
              </a:ext>
            </a:extLst>
          </p:cNvPr>
          <p:cNvSpPr>
            <a:spLocks noGrp="1"/>
          </p:cNvSpPr>
          <p:nvPr>
            <p:ph idx="1"/>
          </p:nvPr>
        </p:nvSpPr>
        <p:spPr>
          <a:xfrm>
            <a:off x="457200" y="923927"/>
            <a:ext cx="8229600" cy="4161259"/>
          </a:xfrm>
        </p:spPr>
        <p:txBody>
          <a:bodyPr rtlCol="0">
            <a:normAutofit fontScale="92500"/>
          </a:bodyPr>
          <a:lstStyle/>
          <a:p>
            <a:pPr eaLnBrk="1" fontAlgn="auto" hangingPunct="1">
              <a:spcAft>
                <a:spcPts val="0"/>
              </a:spcAft>
              <a:buFont typeface="Arial"/>
              <a:buChar char="•"/>
              <a:defRPr/>
            </a:pPr>
            <a:r>
              <a:rPr lang="en-GB" sz="2400" dirty="0"/>
              <a:t>There will be a penalty on resitting the assessment of a failed module, unless the Programme Examinations Board determines that the student may resit without penalty under the provisions of the Mitigating Circumstances Policy.</a:t>
            </a:r>
          </a:p>
          <a:p>
            <a:pPr eaLnBrk="1" fontAlgn="auto" hangingPunct="1">
              <a:spcAft>
                <a:spcPts val="0"/>
              </a:spcAft>
              <a:buFont typeface="Arial"/>
              <a:buChar char="•"/>
              <a:defRPr/>
            </a:pPr>
            <a:r>
              <a:rPr lang="en-GB" sz="2400" dirty="0"/>
              <a:t> The percentage mark for each previously-failed component of the module assessment, rather than for the module overall, will be capped at 50% for modules at Level 7. </a:t>
            </a:r>
          </a:p>
          <a:p>
            <a:pPr eaLnBrk="1" fontAlgn="auto" hangingPunct="1">
              <a:spcAft>
                <a:spcPts val="0"/>
              </a:spcAft>
              <a:buFont typeface="Arial"/>
              <a:buChar char="•"/>
              <a:defRPr/>
            </a:pPr>
            <a:r>
              <a:rPr lang="en-GB" sz="2400" dirty="0"/>
              <a:t>A student whose academic performance has been, or is likely to be, impaired because of ill health or other significant reasons may ask for this to be considered by the Programme Examinations Board under the provisions of the Mitigating Circumstances Policy. </a:t>
            </a:r>
          </a:p>
          <a:p>
            <a:pPr eaLnBrk="1" fontAlgn="auto" hangingPunct="1">
              <a:spcAft>
                <a:spcPts val="0"/>
              </a:spcAft>
              <a:buFont typeface="Arial"/>
              <a:buChar char="•"/>
              <a:defRPr/>
            </a:pPr>
            <a:endParaRPr lang="en-GB" sz="2400" dirty="0"/>
          </a:p>
        </p:txBody>
      </p:sp>
      <p:sp>
        <p:nvSpPr>
          <p:cNvPr id="4" name="Title 1">
            <a:extLst>
              <a:ext uri="{FF2B5EF4-FFF2-40B4-BE49-F238E27FC236}">
                <a16:creationId xmlns:a16="http://schemas.microsoft.com/office/drawing/2014/main" id="{6000CF21-C426-4DEC-ABC0-8340EC82298E}"/>
              </a:ext>
            </a:extLst>
          </p:cNvPr>
          <p:cNvSpPr>
            <a:spLocks noGrp="1" noChangeArrowheads="1"/>
          </p:cNvSpPr>
          <p:nvPr>
            <p:ph type="title"/>
          </p:nvPr>
        </p:nvSpPr>
        <p:spPr>
          <a:xfrm>
            <a:off x="457200" y="53751"/>
            <a:ext cx="8229600" cy="1143001"/>
          </a:xfrm>
        </p:spPr>
        <p:txBody>
          <a:bodyPr/>
          <a:lstStyle/>
          <a:p>
            <a:pPr eaLnBrk="1" hangingPunct="1"/>
            <a:r>
              <a:rPr lang="en-GB" altLang="en-US" sz="4000" b="1" dirty="0"/>
              <a:t>Resits and Retakes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164D-633A-47CA-A09F-C98E440A4CA0}"/>
              </a:ext>
            </a:extLst>
          </p:cNvPr>
          <p:cNvSpPr>
            <a:spLocks noGrp="1"/>
          </p:cNvSpPr>
          <p:nvPr>
            <p:ph type="title"/>
          </p:nvPr>
        </p:nvSpPr>
        <p:spPr>
          <a:xfrm>
            <a:off x="457200" y="125759"/>
            <a:ext cx="8229600" cy="1143001"/>
          </a:xfrm>
        </p:spPr>
        <p:txBody>
          <a:bodyPr rtlCol="0">
            <a:normAutofit fontScale="90000"/>
          </a:bodyPr>
          <a:lstStyle/>
          <a:p>
            <a:pPr eaLnBrk="1" fontAlgn="auto" hangingPunct="1">
              <a:spcAft>
                <a:spcPts val="0"/>
              </a:spcAft>
              <a:defRPr/>
            </a:pPr>
            <a:r>
              <a:rPr lang="en-GB" b="1" dirty="0"/>
              <a:t>Extensions to assessment deadlines</a:t>
            </a:r>
          </a:p>
        </p:txBody>
      </p:sp>
      <p:sp>
        <p:nvSpPr>
          <p:cNvPr id="3" name="Content Placeholder 2">
            <a:extLst>
              <a:ext uri="{FF2B5EF4-FFF2-40B4-BE49-F238E27FC236}">
                <a16:creationId xmlns:a16="http://schemas.microsoft.com/office/drawing/2014/main" id="{E85D28B2-4D3F-4A7B-A0BE-D21D51BBFA7F}"/>
              </a:ext>
            </a:extLst>
          </p:cNvPr>
          <p:cNvSpPr>
            <a:spLocks noGrp="1"/>
          </p:cNvSpPr>
          <p:nvPr>
            <p:ph idx="1"/>
          </p:nvPr>
        </p:nvSpPr>
        <p:spPr>
          <a:xfrm>
            <a:off x="539552" y="1094929"/>
            <a:ext cx="8147248" cy="39182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A student may apply on grounds of mitigating circumstances for an extension to the deadline for assessment in one or more components of a particular module. The </a:t>
            </a:r>
            <a:r>
              <a:rPr lang="en-US" sz="2400" u="sng" dirty="0"/>
              <a:t>maximum period of extension available is two weeks</a:t>
            </a:r>
            <a:r>
              <a:rPr lang="en-US" sz="2400" dirty="0"/>
              <a:t> and the application must be made before the time of submission.</a:t>
            </a:r>
          </a:p>
          <a:p>
            <a:pPr eaLnBrk="1" hangingPunct="1"/>
            <a:r>
              <a:rPr lang="en-US" sz="2400" dirty="0"/>
              <a:t>The extension may only be granted where the mitigating circumstances and supporting evidence are judged to be sufficient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ADDC3-B7E3-4231-9356-9972B3F9DA50}"/>
              </a:ext>
            </a:extLst>
          </p:cNvPr>
          <p:cNvSpPr>
            <a:spLocks noGrp="1"/>
          </p:cNvSpPr>
          <p:nvPr>
            <p:ph type="title"/>
          </p:nvPr>
        </p:nvSpPr>
        <p:spPr>
          <a:xfrm>
            <a:off x="457200" y="188640"/>
            <a:ext cx="8229600" cy="1143000"/>
          </a:xfrm>
        </p:spPr>
        <p:txBody>
          <a:bodyPr rtlCol="0">
            <a:normAutofit fontScale="90000"/>
          </a:bodyPr>
          <a:lstStyle/>
          <a:p>
            <a:pPr eaLnBrk="1" fontAlgn="auto" hangingPunct="1">
              <a:spcAft>
                <a:spcPts val="0"/>
              </a:spcAft>
              <a:defRPr/>
            </a:pPr>
            <a:r>
              <a:rPr lang="en-US" dirty="0"/>
              <a:t>Assessment and feedback</a:t>
            </a:r>
            <a:br>
              <a:rPr lang="en-US" dirty="0"/>
            </a:br>
            <a:r>
              <a:rPr lang="en-US" dirty="0"/>
              <a:t>What happens to your work?</a:t>
            </a:r>
          </a:p>
        </p:txBody>
      </p:sp>
      <p:sp>
        <p:nvSpPr>
          <p:cNvPr id="2" name="TextBox 1">
            <a:extLst>
              <a:ext uri="{FF2B5EF4-FFF2-40B4-BE49-F238E27FC236}">
                <a16:creationId xmlns:a16="http://schemas.microsoft.com/office/drawing/2014/main" id="{B5E984A1-AA43-4254-9448-233BDC603F13}"/>
              </a:ext>
            </a:extLst>
          </p:cNvPr>
          <p:cNvSpPr txBox="1"/>
          <p:nvPr/>
        </p:nvSpPr>
        <p:spPr>
          <a:xfrm>
            <a:off x="9311" y="4797152"/>
            <a:ext cx="6929437" cy="307777"/>
          </a:xfrm>
          <a:prstGeom prst="rect">
            <a:avLst/>
          </a:prstGeom>
          <a:noFill/>
        </p:spPr>
        <p:txBody>
          <a:bodyPr>
            <a:spAutoFit/>
          </a:bodyPr>
          <a:lstStyle/>
          <a:p>
            <a:pPr defTabSz="457209">
              <a:defRPr/>
            </a:pPr>
            <a:r>
              <a:rPr lang="en-GB" sz="1400" b="1" dirty="0">
                <a:solidFill>
                  <a:srgbClr val="000000"/>
                </a:solidFill>
              </a:rPr>
              <a:t>* All marks are subject to confirmation at the Examination Board</a:t>
            </a:r>
          </a:p>
        </p:txBody>
      </p:sp>
      <p:grpSp>
        <p:nvGrpSpPr>
          <p:cNvPr id="34" name="Group 33">
            <a:extLst>
              <a:ext uri="{FF2B5EF4-FFF2-40B4-BE49-F238E27FC236}">
                <a16:creationId xmlns:a16="http://schemas.microsoft.com/office/drawing/2014/main" id="{7AA2547E-A671-4CB1-A5AA-DEF97E5EAA06}"/>
              </a:ext>
            </a:extLst>
          </p:cNvPr>
          <p:cNvGrpSpPr/>
          <p:nvPr/>
        </p:nvGrpSpPr>
        <p:grpSpPr>
          <a:xfrm>
            <a:off x="221902" y="1196740"/>
            <a:ext cx="8412163" cy="4114800"/>
            <a:chOff x="221902" y="1196740"/>
            <a:chExt cx="8412163" cy="4114800"/>
          </a:xfrm>
        </p:grpSpPr>
        <p:graphicFrame>
          <p:nvGraphicFramePr>
            <p:cNvPr id="4" name="Content Placeholder 3">
              <a:extLst>
                <a:ext uri="{FF2B5EF4-FFF2-40B4-BE49-F238E27FC236}">
                  <a16:creationId xmlns:a16="http://schemas.microsoft.com/office/drawing/2014/main" id="{21BE319D-28B1-49C4-B4CC-8C0127DA73D5}"/>
                </a:ext>
              </a:extLst>
            </p:cNvPr>
            <p:cNvGraphicFramePr>
              <a:graphicFrameLocks/>
            </p:cNvGraphicFramePr>
            <p:nvPr>
              <p:extLst>
                <p:ext uri="{D42A27DB-BD31-4B8C-83A1-F6EECF244321}">
                  <p14:modId xmlns:p14="http://schemas.microsoft.com/office/powerpoint/2010/main" val="1327473433"/>
                </p:ext>
              </p:extLst>
            </p:nvPr>
          </p:nvGraphicFramePr>
          <p:xfrm>
            <a:off x="221902" y="1196740"/>
            <a:ext cx="8412163"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3AEF985-49F0-41E0-84F0-48B32C5A35B7}"/>
                </a:ext>
              </a:extLst>
            </p:cNvPr>
            <p:cNvSpPr txBox="1"/>
            <p:nvPr/>
          </p:nvSpPr>
          <p:spPr>
            <a:xfrm>
              <a:off x="221902" y="2820887"/>
              <a:ext cx="1117600" cy="752129"/>
            </a:xfrm>
            <a:prstGeom prst="rect">
              <a:avLst/>
            </a:prstGeom>
            <a:noFill/>
          </p:spPr>
          <p:txBody>
            <a:bodyPr wrap="square">
              <a:spAutoFit/>
            </a:bodyPr>
            <a:lstStyle/>
            <a:p>
              <a:pPr defTabSz="457209">
                <a:defRPr/>
              </a:pPr>
              <a:r>
                <a:rPr lang="en-US" sz="1429" dirty="0">
                  <a:solidFill>
                    <a:srgbClr val="FF0000"/>
                  </a:solidFill>
                </a:rPr>
                <a:t>Before we mark your work</a:t>
              </a:r>
            </a:p>
          </p:txBody>
        </p:sp>
        <p:sp>
          <p:nvSpPr>
            <p:cNvPr id="6" name="TextBox 5">
              <a:extLst>
                <a:ext uri="{FF2B5EF4-FFF2-40B4-BE49-F238E27FC236}">
                  <a16:creationId xmlns:a16="http://schemas.microsoft.com/office/drawing/2014/main" id="{12F485AC-2C19-4A9C-B687-F576349073A3}"/>
                </a:ext>
              </a:extLst>
            </p:cNvPr>
            <p:cNvSpPr txBox="1"/>
            <p:nvPr/>
          </p:nvSpPr>
          <p:spPr>
            <a:xfrm>
              <a:off x="1691680" y="2996952"/>
              <a:ext cx="1117600" cy="575799"/>
            </a:xfrm>
            <a:prstGeom prst="rect">
              <a:avLst/>
            </a:prstGeom>
            <a:noFill/>
          </p:spPr>
          <p:txBody>
            <a:bodyPr wrap="square">
              <a:spAutoFit/>
            </a:bodyPr>
            <a:lstStyle/>
            <a:p>
              <a:pPr defTabSz="457209">
                <a:defRPr/>
              </a:pPr>
              <a:r>
                <a:rPr lang="en-US" sz="1571" dirty="0">
                  <a:solidFill>
                    <a:srgbClr val="FF6600"/>
                  </a:solidFill>
                </a:rPr>
                <a:t>First marking</a:t>
              </a:r>
            </a:p>
          </p:txBody>
        </p:sp>
        <p:sp>
          <p:nvSpPr>
            <p:cNvPr id="7" name="TextBox 6">
              <a:extLst>
                <a:ext uri="{FF2B5EF4-FFF2-40B4-BE49-F238E27FC236}">
                  <a16:creationId xmlns:a16="http://schemas.microsoft.com/office/drawing/2014/main" id="{2F8BA65B-8E3B-40DF-B640-754C10F8E987}"/>
                </a:ext>
              </a:extLst>
            </p:cNvPr>
            <p:cNvSpPr txBox="1"/>
            <p:nvPr/>
          </p:nvSpPr>
          <p:spPr>
            <a:xfrm>
              <a:off x="3059832" y="2924944"/>
              <a:ext cx="1187447" cy="576263"/>
            </a:xfrm>
            <a:prstGeom prst="rect">
              <a:avLst/>
            </a:prstGeom>
            <a:noFill/>
          </p:spPr>
          <p:txBody>
            <a:bodyPr wrap="square">
              <a:spAutoFit/>
            </a:bodyPr>
            <a:lstStyle/>
            <a:p>
              <a:pPr defTabSz="457209">
                <a:defRPr/>
              </a:pPr>
              <a:r>
                <a:rPr lang="en-US" sz="1571" dirty="0">
                  <a:solidFill>
                    <a:srgbClr val="008000"/>
                  </a:solidFill>
                </a:rPr>
                <a:t>Internal moderation</a:t>
              </a:r>
            </a:p>
          </p:txBody>
        </p:sp>
        <p:sp>
          <p:nvSpPr>
            <p:cNvPr id="9" name="TextBox 8">
              <a:extLst>
                <a:ext uri="{FF2B5EF4-FFF2-40B4-BE49-F238E27FC236}">
                  <a16:creationId xmlns:a16="http://schemas.microsoft.com/office/drawing/2014/main" id="{3023DF06-35E8-44FC-B3FF-5D65A56A0283}"/>
                </a:ext>
              </a:extLst>
            </p:cNvPr>
            <p:cNvSpPr txBox="1"/>
            <p:nvPr/>
          </p:nvSpPr>
          <p:spPr>
            <a:xfrm>
              <a:off x="5974680" y="2794621"/>
              <a:ext cx="1117600" cy="752475"/>
            </a:xfrm>
            <a:prstGeom prst="rect">
              <a:avLst/>
            </a:prstGeom>
            <a:noFill/>
          </p:spPr>
          <p:txBody>
            <a:bodyPr wrap="square">
              <a:spAutoFit/>
            </a:bodyPr>
            <a:lstStyle/>
            <a:p>
              <a:pPr defTabSz="457209">
                <a:defRPr/>
              </a:pPr>
              <a:r>
                <a:rPr lang="en-US" sz="1429" dirty="0">
                  <a:solidFill>
                    <a:srgbClr val="660066"/>
                  </a:solidFill>
                </a:rPr>
                <a:t>Sent to External Examiner</a:t>
              </a:r>
            </a:p>
          </p:txBody>
        </p:sp>
        <p:sp>
          <p:nvSpPr>
            <p:cNvPr id="10" name="TextBox 9">
              <a:extLst>
                <a:ext uri="{FF2B5EF4-FFF2-40B4-BE49-F238E27FC236}">
                  <a16:creationId xmlns:a16="http://schemas.microsoft.com/office/drawing/2014/main" id="{9983BF35-0012-466E-A0BA-2EF6F123D85E}"/>
                </a:ext>
              </a:extLst>
            </p:cNvPr>
            <p:cNvSpPr txBox="1"/>
            <p:nvPr/>
          </p:nvSpPr>
          <p:spPr>
            <a:xfrm>
              <a:off x="221902" y="2259656"/>
              <a:ext cx="1666875" cy="533400"/>
            </a:xfrm>
            <a:prstGeom prst="rect">
              <a:avLst/>
            </a:prstGeom>
            <a:noFill/>
          </p:spPr>
          <p:txBody>
            <a:bodyPr>
              <a:spAutoFit/>
            </a:bodyPr>
            <a:lstStyle/>
            <a:p>
              <a:pPr defTabSz="457209">
                <a:defRPr/>
              </a:pPr>
              <a:r>
                <a:rPr lang="en-US" sz="1429" dirty="0">
                  <a:solidFill>
                    <a:srgbClr val="FF0000"/>
                  </a:solidFill>
                </a:rPr>
                <a:t>Agree standards and expectations</a:t>
              </a:r>
            </a:p>
          </p:txBody>
        </p:sp>
        <p:sp>
          <p:nvSpPr>
            <p:cNvPr id="11" name="TextBox 10">
              <a:extLst>
                <a:ext uri="{FF2B5EF4-FFF2-40B4-BE49-F238E27FC236}">
                  <a16:creationId xmlns:a16="http://schemas.microsoft.com/office/drawing/2014/main" id="{CB709EC2-036A-4867-9069-9B17A6B76EBE}"/>
                </a:ext>
              </a:extLst>
            </p:cNvPr>
            <p:cNvSpPr txBox="1"/>
            <p:nvPr/>
          </p:nvSpPr>
          <p:spPr>
            <a:xfrm>
              <a:off x="1902598" y="3746122"/>
              <a:ext cx="1594369" cy="972061"/>
            </a:xfrm>
            <a:prstGeom prst="rect">
              <a:avLst/>
            </a:prstGeom>
            <a:noFill/>
          </p:spPr>
          <p:txBody>
            <a:bodyPr wrap="square">
              <a:spAutoFit/>
            </a:bodyPr>
            <a:lstStyle/>
            <a:p>
              <a:pPr defTabSz="457209">
                <a:defRPr/>
              </a:pPr>
              <a:r>
                <a:rPr lang="en-US" sz="1429" dirty="0">
                  <a:solidFill>
                    <a:srgbClr val="FF6600"/>
                  </a:solidFill>
                </a:rPr>
                <a:t>Expert from subject area assesses work against criteria</a:t>
              </a:r>
            </a:p>
          </p:txBody>
        </p:sp>
        <p:sp>
          <p:nvSpPr>
            <p:cNvPr id="13" name="TextBox 12">
              <a:extLst>
                <a:ext uri="{FF2B5EF4-FFF2-40B4-BE49-F238E27FC236}">
                  <a16:creationId xmlns:a16="http://schemas.microsoft.com/office/drawing/2014/main" id="{2FF397EE-CA29-4477-8E99-E3D88DF54578}"/>
                </a:ext>
              </a:extLst>
            </p:cNvPr>
            <p:cNvSpPr txBox="1"/>
            <p:nvPr/>
          </p:nvSpPr>
          <p:spPr>
            <a:xfrm>
              <a:off x="3496967" y="1636321"/>
              <a:ext cx="1666875" cy="972061"/>
            </a:xfrm>
            <a:prstGeom prst="rect">
              <a:avLst/>
            </a:prstGeom>
            <a:noFill/>
          </p:spPr>
          <p:txBody>
            <a:bodyPr wrap="square">
              <a:spAutoFit/>
            </a:bodyPr>
            <a:lstStyle/>
            <a:p>
              <a:pPr defTabSz="457209">
                <a:defRPr/>
              </a:pPr>
              <a:r>
                <a:rPr lang="en-US" sz="1429" dirty="0">
                  <a:solidFill>
                    <a:srgbClr val="008000"/>
                  </a:solidFill>
                </a:rPr>
                <a:t>Checking consistency in marks and feedback (internal)</a:t>
              </a:r>
            </a:p>
          </p:txBody>
        </p:sp>
        <p:sp>
          <p:nvSpPr>
            <p:cNvPr id="14" name="TextBox 13">
              <a:extLst>
                <a:ext uri="{FF2B5EF4-FFF2-40B4-BE49-F238E27FC236}">
                  <a16:creationId xmlns:a16="http://schemas.microsoft.com/office/drawing/2014/main" id="{21592325-0AB0-4B59-AF1A-A6CDD169AAAF}"/>
                </a:ext>
              </a:extLst>
            </p:cNvPr>
            <p:cNvSpPr txBox="1"/>
            <p:nvPr/>
          </p:nvSpPr>
          <p:spPr>
            <a:xfrm>
              <a:off x="4860032" y="3746121"/>
              <a:ext cx="1335901" cy="972061"/>
            </a:xfrm>
            <a:prstGeom prst="rect">
              <a:avLst/>
            </a:prstGeom>
            <a:noFill/>
          </p:spPr>
          <p:txBody>
            <a:bodyPr wrap="square">
              <a:spAutoFit/>
            </a:bodyPr>
            <a:lstStyle/>
            <a:p>
              <a:pPr defTabSz="457209">
                <a:defRPr/>
              </a:pPr>
              <a:r>
                <a:rPr lang="en-US" sz="1429" dirty="0">
                  <a:solidFill>
                    <a:srgbClr val="0000FF"/>
                  </a:solidFill>
                </a:rPr>
                <a:t>Sent for review by the Roehampton Link Tutor</a:t>
              </a:r>
            </a:p>
          </p:txBody>
        </p:sp>
        <p:sp>
          <p:nvSpPr>
            <p:cNvPr id="15" name="TextBox 14">
              <a:extLst>
                <a:ext uri="{FF2B5EF4-FFF2-40B4-BE49-F238E27FC236}">
                  <a16:creationId xmlns:a16="http://schemas.microsoft.com/office/drawing/2014/main" id="{FEC7843C-2CDB-4F8D-A2A0-43BBBE48C803}"/>
                </a:ext>
              </a:extLst>
            </p:cNvPr>
            <p:cNvSpPr txBox="1"/>
            <p:nvPr/>
          </p:nvSpPr>
          <p:spPr>
            <a:xfrm>
              <a:off x="6246326" y="1640446"/>
              <a:ext cx="1700260" cy="973138"/>
            </a:xfrm>
            <a:prstGeom prst="rect">
              <a:avLst/>
            </a:prstGeom>
            <a:noFill/>
          </p:spPr>
          <p:txBody>
            <a:bodyPr wrap="square">
              <a:spAutoFit/>
            </a:bodyPr>
            <a:lstStyle/>
            <a:p>
              <a:pPr defTabSz="457209">
                <a:defRPr/>
              </a:pPr>
              <a:r>
                <a:rPr lang="en-US" sz="1429" dirty="0">
                  <a:solidFill>
                    <a:srgbClr val="660066"/>
                  </a:solidFill>
                </a:rPr>
                <a:t>Sample of work sent to independent External Examiner to review standards</a:t>
              </a:r>
            </a:p>
          </p:txBody>
        </p:sp>
        <p:sp>
          <p:nvSpPr>
            <p:cNvPr id="18" name="TextBox 17">
              <a:extLst>
                <a:ext uri="{FF2B5EF4-FFF2-40B4-BE49-F238E27FC236}">
                  <a16:creationId xmlns:a16="http://schemas.microsoft.com/office/drawing/2014/main" id="{6E8E832C-B0DA-4181-9987-B4A8AF34205D}"/>
                </a:ext>
              </a:extLst>
            </p:cNvPr>
            <p:cNvSpPr txBox="1"/>
            <p:nvPr/>
          </p:nvSpPr>
          <p:spPr>
            <a:xfrm>
              <a:off x="4439513" y="3007852"/>
              <a:ext cx="1335901" cy="553998"/>
            </a:xfrm>
            <a:prstGeom prst="rect">
              <a:avLst/>
            </a:prstGeom>
            <a:noFill/>
          </p:spPr>
          <p:txBody>
            <a:bodyPr wrap="square">
              <a:spAutoFit/>
            </a:bodyPr>
            <a:lstStyle/>
            <a:p>
              <a:pPr defTabSz="457209">
                <a:defRPr/>
              </a:pPr>
              <a:r>
                <a:rPr lang="en-US" sz="1500" dirty="0">
                  <a:solidFill>
                    <a:srgbClr val="0000FF"/>
                  </a:solidFill>
                </a:rPr>
                <a:t>Moderation at  Roehampton</a:t>
              </a:r>
            </a:p>
          </p:txBody>
        </p:sp>
        <p:sp>
          <p:nvSpPr>
            <p:cNvPr id="20" name="TextBox 19">
              <a:extLst>
                <a:ext uri="{FF2B5EF4-FFF2-40B4-BE49-F238E27FC236}">
                  <a16:creationId xmlns:a16="http://schemas.microsoft.com/office/drawing/2014/main" id="{36812E2A-8FE3-4324-8ADC-890FFA1D24BF}"/>
                </a:ext>
              </a:extLst>
            </p:cNvPr>
            <p:cNvSpPr txBox="1"/>
            <p:nvPr/>
          </p:nvSpPr>
          <p:spPr>
            <a:xfrm>
              <a:off x="7387786" y="2956663"/>
              <a:ext cx="1117600" cy="752475"/>
            </a:xfrm>
            <a:prstGeom prst="rect">
              <a:avLst/>
            </a:prstGeom>
            <a:noFill/>
          </p:spPr>
          <p:txBody>
            <a:bodyPr wrap="square">
              <a:spAutoFit/>
            </a:bodyPr>
            <a:lstStyle/>
            <a:p>
              <a:pPr defTabSz="457209">
                <a:defRPr/>
              </a:pPr>
              <a:r>
                <a:rPr lang="en-US" sz="1429" dirty="0">
                  <a:solidFill>
                    <a:srgbClr val="627A32"/>
                  </a:solidFill>
                </a:rPr>
                <a:t>Marks &amp; feedback released</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52" y="764706"/>
            <a:ext cx="3349896" cy="1325563"/>
          </a:xfrm>
        </p:spPr>
        <p:txBody>
          <a:bodyPr>
            <a:normAutofit/>
          </a:bodyPr>
          <a:lstStyle/>
          <a:p>
            <a:r>
              <a:rPr lang="en-SG" sz="4000" b="1" dirty="0">
                <a:latin typeface="+mn-lt"/>
              </a:rPr>
              <a:t>Class Schedule</a:t>
            </a:r>
            <a:endParaRPr lang="en-SG" sz="4000" dirty="0">
              <a:latin typeface="+mn-lt"/>
            </a:endParaRPr>
          </a:p>
        </p:txBody>
      </p:sp>
      <p:sp>
        <p:nvSpPr>
          <p:cNvPr id="3" name="Content Placeholder 2"/>
          <p:cNvSpPr>
            <a:spLocks noGrp="1"/>
          </p:cNvSpPr>
          <p:nvPr>
            <p:ph idx="1"/>
          </p:nvPr>
        </p:nvSpPr>
        <p:spPr>
          <a:xfrm>
            <a:off x="402581" y="1917639"/>
            <a:ext cx="5105523" cy="4535698"/>
          </a:xfrm>
        </p:spPr>
        <p:txBody>
          <a:bodyPr>
            <a:noAutofit/>
          </a:bodyPr>
          <a:lstStyle/>
          <a:p>
            <a:pPr>
              <a:buFont typeface="Wingdings" panose="05000000000000000000" pitchFamily="2" charset="2"/>
              <a:buChar char="§"/>
            </a:pPr>
            <a:r>
              <a:rPr lang="en-US" sz="2200" dirty="0"/>
              <a:t>Each module – 4 lessons per month, please refer to programme schedule</a:t>
            </a:r>
          </a:p>
          <a:p>
            <a:pPr>
              <a:buFont typeface="Wingdings" panose="05000000000000000000" pitchFamily="2" charset="2"/>
              <a:buChar char="§"/>
            </a:pPr>
            <a:r>
              <a:rPr lang="en-US" sz="2200" dirty="0"/>
              <a:t>Lessons are conducted from: </a:t>
            </a:r>
          </a:p>
          <a:p>
            <a:pPr>
              <a:buFont typeface="Wingdings" panose="05000000000000000000" pitchFamily="2" charset="2"/>
              <a:buChar char="§"/>
            </a:pPr>
            <a:r>
              <a:rPr lang="en-US" sz="2200" dirty="0"/>
              <a:t>9.00am to 5.00pm (Weekends) </a:t>
            </a:r>
          </a:p>
          <a:p>
            <a:pPr>
              <a:buFont typeface="Wingdings" panose="05000000000000000000" pitchFamily="2" charset="2"/>
              <a:buChar char="§"/>
            </a:pPr>
            <a:r>
              <a:rPr lang="en-US" sz="2200" dirty="0"/>
              <a:t>A copy of the latest updated class schedule can be downloaded from our website: </a:t>
            </a:r>
            <a:r>
              <a:rPr lang="en-US" sz="2200" dirty="0">
                <a:hlinkClick r:id="rId2"/>
              </a:rPr>
              <a:t>https://aventis.edu.sg/resources/</a:t>
            </a:r>
            <a:r>
              <a:rPr lang="en-US" sz="2200" dirty="0"/>
              <a:t> </a:t>
            </a:r>
          </a:p>
          <a:p>
            <a:pPr lvl="1"/>
            <a:endParaRPr lang="en-SG" sz="2200" dirty="0"/>
          </a:p>
          <a:p>
            <a:endParaRPr lang="en-SG" sz="2200" dirty="0"/>
          </a:p>
        </p:txBody>
      </p:sp>
      <p:pic>
        <p:nvPicPr>
          <p:cNvPr id="6" name="Picture 2" descr="https://images.unsplash.com/photo-1506784983877-45594efa4cbe?ixlib=rb-0.3.5&amp;ixid=eyJhcHBfaWQiOjEyMDd9&amp;s=ab3ab3da37d9c3cff72666376c089e3c&amp;dpr=1&amp;auto=format&amp;fit=crop&amp;w=1000&amp;q=80&amp;cs=tinysrgb">
            <a:extLst>
              <a:ext uri="{FF2B5EF4-FFF2-40B4-BE49-F238E27FC236}">
                <a16:creationId xmlns:a16="http://schemas.microsoft.com/office/drawing/2014/main" id="{4A80003B-45CB-408B-B206-560D780EDD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443" y="2248037"/>
            <a:ext cx="3567976" cy="23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034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6F3446C-53C7-45AE-9A89-A498D7AC98DB}"/>
              </a:ext>
            </a:extLst>
          </p:cNvPr>
          <p:cNvSpPr>
            <a:spLocks noGrp="1" noChangeArrowheads="1"/>
          </p:cNvSpPr>
          <p:nvPr>
            <p:ph type="title"/>
          </p:nvPr>
        </p:nvSpPr>
        <p:spPr>
          <a:xfrm>
            <a:off x="457200" y="188640"/>
            <a:ext cx="8229600" cy="1143000"/>
          </a:xfrm>
        </p:spPr>
        <p:txBody>
          <a:bodyPr/>
          <a:lstStyle/>
          <a:p>
            <a:pPr eaLnBrk="1" hangingPunct="1"/>
            <a:r>
              <a:rPr lang="en-GB" altLang="en-US" sz="3200" b="1" dirty="0"/>
              <a:t>How will we help you with your assessments?</a:t>
            </a:r>
          </a:p>
        </p:txBody>
      </p:sp>
      <p:sp>
        <p:nvSpPr>
          <p:cNvPr id="59395" name="Content Placeholder 2">
            <a:extLst>
              <a:ext uri="{FF2B5EF4-FFF2-40B4-BE49-F238E27FC236}">
                <a16:creationId xmlns:a16="http://schemas.microsoft.com/office/drawing/2014/main" id="{8667D091-F486-43D2-992E-FFD5E0F553AA}"/>
              </a:ext>
            </a:extLst>
          </p:cNvPr>
          <p:cNvSpPr>
            <a:spLocks noGrp="1" noChangeArrowheads="1"/>
          </p:cNvSpPr>
          <p:nvPr>
            <p:ph idx="1"/>
          </p:nvPr>
        </p:nvSpPr>
        <p:spPr>
          <a:xfrm>
            <a:off x="457200" y="1124744"/>
            <a:ext cx="8229600" cy="4525962"/>
          </a:xfrm>
        </p:spPr>
        <p:txBody>
          <a:bodyPr/>
          <a:lstStyle/>
          <a:p>
            <a:pPr eaLnBrk="1" hangingPunct="1"/>
            <a:r>
              <a:rPr lang="en-GB" altLang="en-US" sz="2800" dirty="0"/>
              <a:t>Share assessments at the start of each module</a:t>
            </a:r>
          </a:p>
          <a:p>
            <a:pPr eaLnBrk="1" hangingPunct="1"/>
            <a:r>
              <a:rPr lang="en-GB" altLang="en-US" sz="2800" dirty="0"/>
              <a:t>Clear assessment briefs</a:t>
            </a:r>
          </a:p>
          <a:p>
            <a:pPr eaLnBrk="1" hangingPunct="1"/>
            <a:r>
              <a:rPr lang="en-GB" altLang="en-US" sz="2800" dirty="0"/>
              <a:t>Marking criteria provided for every module</a:t>
            </a:r>
          </a:p>
          <a:p>
            <a:pPr eaLnBrk="1" hangingPunct="1"/>
            <a:r>
              <a:rPr lang="en-GB" altLang="en-US" sz="2800" dirty="0"/>
              <a:t>Formative feedback activities to check your understanding</a:t>
            </a:r>
          </a:p>
          <a:p>
            <a:pPr eaLnBrk="1" hangingPunct="1"/>
            <a:r>
              <a:rPr lang="en-GB" altLang="en-US" sz="2800" dirty="0"/>
              <a:t>Feedback on a one page overview of your assignment plan</a:t>
            </a:r>
          </a:p>
          <a:p>
            <a:pPr eaLnBrk="1" hangingPunct="1"/>
            <a:r>
              <a:rPr lang="en-GB" altLang="en-US" sz="2800" dirty="0"/>
              <a:t>Opportunity to ask questions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84C097F-B38A-4DE4-8E11-A74468F22CA8}"/>
              </a:ext>
            </a:extLst>
          </p:cNvPr>
          <p:cNvSpPr>
            <a:spLocks noGrp="1" noChangeArrowheads="1"/>
          </p:cNvSpPr>
          <p:nvPr>
            <p:ph type="title"/>
          </p:nvPr>
        </p:nvSpPr>
        <p:spPr>
          <a:xfrm>
            <a:off x="457200" y="-106363"/>
            <a:ext cx="8229600" cy="1143001"/>
          </a:xfrm>
        </p:spPr>
        <p:txBody>
          <a:bodyPr/>
          <a:lstStyle/>
          <a:p>
            <a:pPr eaLnBrk="1" hangingPunct="1"/>
            <a:r>
              <a:rPr lang="en-GB" altLang="en-US" b="1"/>
              <a:t>Recap: Key messages</a:t>
            </a:r>
          </a:p>
        </p:txBody>
      </p:sp>
      <p:sp>
        <p:nvSpPr>
          <p:cNvPr id="60419" name="Content Placeholder 2">
            <a:extLst>
              <a:ext uri="{FF2B5EF4-FFF2-40B4-BE49-F238E27FC236}">
                <a16:creationId xmlns:a16="http://schemas.microsoft.com/office/drawing/2014/main" id="{27712B17-0AE9-49B6-A4B1-46D78AE74748}"/>
              </a:ext>
            </a:extLst>
          </p:cNvPr>
          <p:cNvSpPr>
            <a:spLocks noGrp="1" noChangeArrowheads="1"/>
          </p:cNvSpPr>
          <p:nvPr>
            <p:ph idx="1"/>
          </p:nvPr>
        </p:nvSpPr>
        <p:spPr>
          <a:xfrm>
            <a:off x="683569" y="1166021"/>
            <a:ext cx="7982617" cy="3775149"/>
          </a:xfrm>
        </p:spPr>
        <p:txBody>
          <a:bodyPr/>
          <a:lstStyle/>
          <a:p>
            <a:pPr eaLnBrk="1" hangingPunct="1"/>
            <a:r>
              <a:rPr lang="en-GB" altLang="en-US" sz="2400" dirty="0"/>
              <a:t>Read, read, read</a:t>
            </a:r>
          </a:p>
          <a:p>
            <a:pPr eaLnBrk="1" hangingPunct="1"/>
            <a:r>
              <a:rPr lang="en-GB" altLang="en-US" sz="2400" dirty="0"/>
              <a:t>Journal articles are essential</a:t>
            </a:r>
          </a:p>
          <a:p>
            <a:pPr eaLnBrk="1" hangingPunct="1"/>
            <a:r>
              <a:rPr lang="en-GB" altLang="en-US" sz="2400" dirty="0"/>
              <a:t>Engage in team/group activities – learn from each other</a:t>
            </a:r>
          </a:p>
          <a:p>
            <a:pPr eaLnBrk="1" hangingPunct="1"/>
            <a:r>
              <a:rPr lang="en-GB" altLang="en-US" sz="2400" dirty="0"/>
              <a:t>Directed study will help you to make the most out of lectures/seminars</a:t>
            </a:r>
          </a:p>
          <a:p>
            <a:pPr eaLnBrk="1" hangingPunct="1"/>
            <a:r>
              <a:rPr lang="en-GB" altLang="en-US" sz="2400" dirty="0"/>
              <a:t>Critical evaluation is key (link to benchmark standards)</a:t>
            </a:r>
          </a:p>
          <a:p>
            <a:pPr eaLnBrk="1" hangingPunct="1"/>
            <a:r>
              <a:rPr lang="en-GB" altLang="en-US" sz="2400" dirty="0"/>
              <a:t>50% = pass, 70% = distinction (different from US system)</a:t>
            </a:r>
          </a:p>
          <a:p>
            <a:pPr eaLnBrk="1" hangingPunct="1"/>
            <a:r>
              <a:rPr lang="en-GB" altLang="en-US" sz="2400" dirty="0"/>
              <a:t>Make the most out of formative feedback</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3F480E1-67C0-42A5-A50A-D89CAD88AE7C}"/>
              </a:ext>
            </a:extLst>
          </p:cNvPr>
          <p:cNvSpPr>
            <a:spLocks noGrp="1" noChangeArrowheads="1"/>
          </p:cNvSpPr>
          <p:nvPr>
            <p:ph type="title"/>
          </p:nvPr>
        </p:nvSpPr>
        <p:spPr/>
        <p:txBody>
          <a:bodyPr/>
          <a:lstStyle/>
          <a:p>
            <a:pPr eaLnBrk="1" hangingPunct="1"/>
            <a:r>
              <a:rPr lang="en-GB" altLang="en-US" b="1"/>
              <a:t>Student representatives</a:t>
            </a:r>
          </a:p>
        </p:txBody>
      </p:sp>
      <p:sp>
        <p:nvSpPr>
          <p:cNvPr id="3" name="Content Placeholder 2">
            <a:extLst>
              <a:ext uri="{FF2B5EF4-FFF2-40B4-BE49-F238E27FC236}">
                <a16:creationId xmlns:a16="http://schemas.microsoft.com/office/drawing/2014/main" id="{A919E956-CE58-49A8-BE6D-E0E3BC2330B8}"/>
              </a:ext>
            </a:extLst>
          </p:cNvPr>
          <p:cNvSpPr>
            <a:spLocks noGrp="1"/>
          </p:cNvSpPr>
          <p:nvPr>
            <p:ph idx="1"/>
          </p:nvPr>
        </p:nvSpPr>
        <p:spPr/>
        <p:txBody>
          <a:bodyPr rtlCol="0">
            <a:normAutofit/>
          </a:bodyPr>
          <a:lstStyle/>
          <a:p>
            <a:pPr eaLnBrk="1" fontAlgn="auto" hangingPunct="1">
              <a:spcAft>
                <a:spcPts val="0"/>
              </a:spcAft>
              <a:defRPr/>
            </a:pPr>
            <a:r>
              <a:rPr lang="en-GB" dirty="0"/>
              <a:t>Act as a liaison point between their fellow students, Aventis and the University of Roehampton</a:t>
            </a:r>
          </a:p>
          <a:p>
            <a:pPr eaLnBrk="1" fontAlgn="auto" hangingPunct="1">
              <a:spcAft>
                <a:spcPts val="0"/>
              </a:spcAft>
              <a:defRPr/>
            </a:pPr>
            <a:r>
              <a:rPr lang="en-GB" dirty="0"/>
              <a:t>They will attend at least one Programme Board per year to share feedback and ideas</a:t>
            </a:r>
          </a:p>
          <a:p>
            <a:pPr marL="0" indent="0" eaLnBrk="1" fontAlgn="auto" hangingPunct="1">
              <a:spcAft>
                <a:spcPts val="0"/>
              </a:spcAft>
              <a:buNone/>
              <a:defRPr/>
            </a:pPr>
            <a:endParaRPr lang="en-GB"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9EC14DC-765F-4A1F-BCD1-2C3320F9DB4B}"/>
              </a:ext>
            </a:extLst>
          </p:cNvPr>
          <p:cNvSpPr>
            <a:spLocks noGrp="1" noChangeArrowheads="1"/>
          </p:cNvSpPr>
          <p:nvPr>
            <p:ph type="title"/>
          </p:nvPr>
        </p:nvSpPr>
        <p:spPr/>
        <p:txBody>
          <a:bodyPr/>
          <a:lstStyle/>
          <a:p>
            <a:pPr eaLnBrk="1" hangingPunct="1"/>
            <a:r>
              <a:rPr lang="en-GB" altLang="en-US" b="1"/>
              <a:t>Your are the Master of Your Game</a:t>
            </a:r>
          </a:p>
        </p:txBody>
      </p:sp>
      <p:sp>
        <p:nvSpPr>
          <p:cNvPr id="62467" name="Content Placeholder 2">
            <a:extLst>
              <a:ext uri="{FF2B5EF4-FFF2-40B4-BE49-F238E27FC236}">
                <a16:creationId xmlns:a16="http://schemas.microsoft.com/office/drawing/2014/main" id="{8825A319-15D1-4456-9CDC-ABE5133502F6}"/>
              </a:ext>
            </a:extLst>
          </p:cNvPr>
          <p:cNvSpPr>
            <a:spLocks noGrp="1" noChangeArrowheads="1"/>
          </p:cNvSpPr>
          <p:nvPr>
            <p:ph idx="1"/>
          </p:nvPr>
        </p:nvSpPr>
        <p:spPr/>
        <p:txBody>
          <a:bodyPr/>
          <a:lstStyle/>
          <a:p>
            <a:pPr marL="0" indent="0" algn="ctr" eaLnBrk="1" hangingPunct="1">
              <a:buNone/>
            </a:pPr>
            <a:r>
              <a:rPr lang="en-GB" altLang="en-US" sz="9600"/>
              <a:t>Q&amp;A</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7F25D6-95F7-4A1F-8A32-E2A2E90F2AD3}"/>
              </a:ext>
            </a:extLst>
          </p:cNvPr>
          <p:cNvSpPr txBox="1">
            <a:spLocks/>
          </p:cNvSpPr>
          <p:nvPr/>
        </p:nvSpPr>
        <p:spPr>
          <a:xfrm>
            <a:off x="323528" y="919775"/>
            <a:ext cx="334989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4000" b="1" dirty="0">
                <a:latin typeface="+mn-lt"/>
              </a:rPr>
              <a:t>Class Schedule</a:t>
            </a:r>
            <a:endParaRPr lang="en-SG" sz="4000" dirty="0">
              <a:latin typeface="+mn-lt"/>
            </a:endParaRPr>
          </a:p>
        </p:txBody>
      </p:sp>
      <p:pic>
        <p:nvPicPr>
          <p:cNvPr id="4" name="Picture 3">
            <a:extLst>
              <a:ext uri="{FF2B5EF4-FFF2-40B4-BE49-F238E27FC236}">
                <a16:creationId xmlns:a16="http://schemas.microsoft.com/office/drawing/2014/main" id="{EB5EDBE5-40A3-4F21-A602-4DF588A1FB71}"/>
              </a:ext>
            </a:extLst>
          </p:cNvPr>
          <p:cNvPicPr>
            <a:picLocks noChangeAspect="1"/>
          </p:cNvPicPr>
          <p:nvPr/>
        </p:nvPicPr>
        <p:blipFill rotWithShape="1">
          <a:blip r:embed="rId2"/>
          <a:srcRect b="4143"/>
          <a:stretch/>
        </p:blipFill>
        <p:spPr>
          <a:xfrm>
            <a:off x="8060" y="1582556"/>
            <a:ext cx="9127879" cy="5179807"/>
          </a:xfrm>
          <a:prstGeom prst="rect">
            <a:avLst/>
          </a:prstGeom>
        </p:spPr>
      </p:pic>
      <p:sp>
        <p:nvSpPr>
          <p:cNvPr id="8" name="Oval 7">
            <a:extLst>
              <a:ext uri="{FF2B5EF4-FFF2-40B4-BE49-F238E27FC236}">
                <a16:creationId xmlns:a16="http://schemas.microsoft.com/office/drawing/2014/main" id="{2CA2319E-7047-47A6-A5FC-C663CD9B22E7}"/>
              </a:ext>
            </a:extLst>
          </p:cNvPr>
          <p:cNvSpPr/>
          <p:nvPr/>
        </p:nvSpPr>
        <p:spPr>
          <a:xfrm>
            <a:off x="5940152" y="5373216"/>
            <a:ext cx="20882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7027778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8CA37C0-0554-4FAE-A69B-FC37F7D67A58}"/>
              </a:ext>
            </a:extLst>
          </p:cNvPr>
          <p:cNvSpPr txBox="1">
            <a:spLocks/>
          </p:cNvSpPr>
          <p:nvPr/>
        </p:nvSpPr>
        <p:spPr>
          <a:xfrm>
            <a:off x="323528" y="1052736"/>
            <a:ext cx="334989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4000" b="1" dirty="0">
                <a:latin typeface="+mn-lt"/>
              </a:rPr>
              <a:t>Class Schedule</a:t>
            </a:r>
            <a:endParaRPr lang="en-SG" sz="4000" dirty="0">
              <a:latin typeface="+mn-lt"/>
            </a:endParaRPr>
          </a:p>
        </p:txBody>
      </p:sp>
      <p:pic>
        <p:nvPicPr>
          <p:cNvPr id="4" name="Picture 3">
            <a:extLst>
              <a:ext uri="{FF2B5EF4-FFF2-40B4-BE49-F238E27FC236}">
                <a16:creationId xmlns:a16="http://schemas.microsoft.com/office/drawing/2014/main" id="{7ADCC635-340C-453E-8803-144E8FB44F1C}"/>
              </a:ext>
            </a:extLst>
          </p:cNvPr>
          <p:cNvPicPr>
            <a:picLocks noChangeAspect="1"/>
          </p:cNvPicPr>
          <p:nvPr/>
        </p:nvPicPr>
        <p:blipFill>
          <a:blip r:embed="rId2"/>
          <a:stretch>
            <a:fillRect/>
          </a:stretch>
        </p:blipFill>
        <p:spPr>
          <a:xfrm>
            <a:off x="0" y="1772816"/>
            <a:ext cx="9144000" cy="4894155"/>
          </a:xfrm>
          <a:prstGeom prst="rect">
            <a:avLst/>
          </a:prstGeom>
        </p:spPr>
      </p:pic>
      <p:sp>
        <p:nvSpPr>
          <p:cNvPr id="8" name="Oval 7">
            <a:extLst>
              <a:ext uri="{FF2B5EF4-FFF2-40B4-BE49-F238E27FC236}">
                <a16:creationId xmlns:a16="http://schemas.microsoft.com/office/drawing/2014/main" id="{B073D512-3BA2-48F5-829E-631B598169B9}"/>
              </a:ext>
            </a:extLst>
          </p:cNvPr>
          <p:cNvSpPr/>
          <p:nvPr/>
        </p:nvSpPr>
        <p:spPr>
          <a:xfrm>
            <a:off x="1907437" y="6309320"/>
            <a:ext cx="1800200" cy="307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5452229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9866</TotalTime>
  <Words>4325</Words>
  <Application>Microsoft Office PowerPoint</Application>
  <PresentationFormat>On-screen Show (4:3)</PresentationFormat>
  <Paragraphs>475</Paragraphs>
  <Slides>73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Baskerville Old Face</vt:lpstr>
      <vt:lpstr>Calibri</vt:lpstr>
      <vt:lpstr>Calibri Light</vt:lpstr>
      <vt:lpstr>Cambria</vt:lpstr>
      <vt:lpstr>Tahoma</vt:lpstr>
      <vt:lpstr>Wingdings</vt:lpstr>
      <vt:lpstr>Office Theme</vt:lpstr>
      <vt:lpstr>2_Office Theme</vt:lpstr>
      <vt:lpstr>PowerPoint Presentation</vt:lpstr>
      <vt:lpstr>Agenda</vt:lpstr>
      <vt:lpstr>Welcome to Aventis School of Management</vt:lpstr>
      <vt:lpstr>Our Organization Values</vt:lpstr>
      <vt:lpstr>Student Journey </vt:lpstr>
      <vt:lpstr>Class Attendance</vt:lpstr>
      <vt:lpstr>Class Schedule</vt:lpstr>
      <vt:lpstr>PowerPoint Presentation</vt:lpstr>
      <vt:lpstr>PowerPoint Presentation</vt:lpstr>
      <vt:lpstr>University Learning Platform – Moodle </vt:lpstr>
      <vt:lpstr>Change of Personal Details on Moodle</vt:lpstr>
      <vt:lpstr>University Learning Platform – Moodle </vt:lpstr>
      <vt:lpstr>University Online Library </vt:lpstr>
      <vt:lpstr>University Online Library </vt:lpstr>
      <vt:lpstr>PowerPoint Presentation</vt:lpstr>
      <vt:lpstr>Study Materials</vt:lpstr>
      <vt:lpstr>Assignment Deadlines</vt:lpstr>
      <vt:lpstr>Late Submissions</vt:lpstr>
      <vt:lpstr>Extension Requests </vt:lpstr>
      <vt:lpstr>Provisional Results</vt:lpstr>
      <vt:lpstr>Re-sits &amp; Retakes </vt:lpstr>
      <vt:lpstr>Classification of Results</vt:lpstr>
      <vt:lpstr>Sample Certificates</vt:lpstr>
      <vt:lpstr>Sample Certificates</vt:lpstr>
      <vt:lpstr>Sample Certificates</vt:lpstr>
      <vt:lpstr>Sample Certificates</vt:lpstr>
      <vt:lpstr>Sample Certificates</vt:lpstr>
      <vt:lpstr>Sample Certificates</vt:lpstr>
      <vt:lpstr>Sample Transcript </vt:lpstr>
      <vt:lpstr>School Fees</vt:lpstr>
      <vt:lpstr>School Fees</vt:lpstr>
      <vt:lpstr>Leave Application </vt:lpstr>
      <vt:lpstr>Deferment Policy</vt:lpstr>
      <vt:lpstr>Withdrawal and Refund Policy</vt:lpstr>
      <vt:lpstr>Online Evaluation Form</vt:lpstr>
      <vt:lpstr>Student Feedback and Grievances</vt:lpstr>
      <vt:lpstr>Our Commitment to You</vt:lpstr>
      <vt:lpstr>Any questions?   Thank you</vt:lpstr>
      <vt:lpstr>Academic Writing and Referencing Workshop </vt:lpstr>
      <vt:lpstr>Agenda</vt:lpstr>
      <vt:lpstr>About Roehampton</vt:lpstr>
      <vt:lpstr>Vision and values</vt:lpstr>
      <vt:lpstr>Modules you will study</vt:lpstr>
      <vt:lpstr>Ice-breaker</vt:lpstr>
      <vt:lpstr>What is critical thinking?</vt:lpstr>
      <vt:lpstr>What is critical thinking?</vt:lpstr>
      <vt:lpstr>Critical thinking in an academic context</vt:lpstr>
      <vt:lpstr>Critical thinking behaviour and principles</vt:lpstr>
      <vt:lpstr>Points to remember with critical writing</vt:lpstr>
      <vt:lpstr>Referencing</vt:lpstr>
      <vt:lpstr>Citations</vt:lpstr>
      <vt:lpstr>PowerPoint Presentation</vt:lpstr>
      <vt:lpstr>Presenting your quotations/paraphrasing in your work</vt:lpstr>
      <vt:lpstr>Bibliography/references list</vt:lpstr>
      <vt:lpstr>What information do you need to provide in list of references?</vt:lpstr>
      <vt:lpstr>PowerPoint Presentation</vt:lpstr>
      <vt:lpstr>PowerPoint Presentation</vt:lpstr>
      <vt:lpstr>PowerPoint Presentation</vt:lpstr>
      <vt:lpstr>Plagiarism</vt:lpstr>
      <vt:lpstr>Turnitin – Similarity Index </vt:lpstr>
      <vt:lpstr>Turnitin – Similarity reports</vt:lpstr>
      <vt:lpstr>How to be a successful student</vt:lpstr>
      <vt:lpstr>Accessing resources</vt:lpstr>
      <vt:lpstr>Excerpts from academic regulations</vt:lpstr>
      <vt:lpstr>Grading System</vt:lpstr>
      <vt:lpstr>Resits and Retakes</vt:lpstr>
      <vt:lpstr>Resits and Retakes</vt:lpstr>
      <vt:lpstr>Extensions to assessment deadlines</vt:lpstr>
      <vt:lpstr>Assessment and feedback What happens to your work?</vt:lpstr>
      <vt:lpstr>How will we help you with your assessments?</vt:lpstr>
      <vt:lpstr>Recap: Key messages</vt:lpstr>
      <vt:lpstr>Student representatives</vt:lpstr>
      <vt:lpstr>Your are the Master of Your Game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Shirling</dc:creator>
  <cp:lastModifiedBy>FU NANA FU NANA</cp:lastModifiedBy>
  <cp:revision>403</cp:revision>
  <cp:lastPrinted>2019-07-02T06:15:03Z</cp:lastPrinted>
  <dcterms:created xsi:type="dcterms:W3CDTF">2015-01-15T09:06:02Z</dcterms:created>
  <dcterms:modified xsi:type="dcterms:W3CDTF">2021-07-07T06:19:24Z</dcterms:modified>
</cp:coreProperties>
</file>